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84" r:id="rId2"/>
  </p:sldMasterIdLst>
  <p:notesMasterIdLst>
    <p:notesMasterId r:id="rId25"/>
  </p:notesMasterIdLst>
  <p:sldIdLst>
    <p:sldId id="275" r:id="rId3"/>
    <p:sldId id="276" r:id="rId4"/>
    <p:sldId id="277" r:id="rId5"/>
    <p:sldId id="281" r:id="rId6"/>
    <p:sldId id="282" r:id="rId7"/>
    <p:sldId id="283" r:id="rId8"/>
    <p:sldId id="269" r:id="rId9"/>
    <p:sldId id="289" r:id="rId10"/>
    <p:sldId id="285" r:id="rId11"/>
    <p:sldId id="262" r:id="rId12"/>
    <p:sldId id="274" r:id="rId13"/>
    <p:sldId id="257" r:id="rId14"/>
    <p:sldId id="263" r:id="rId15"/>
    <p:sldId id="259" r:id="rId16"/>
    <p:sldId id="258" r:id="rId17"/>
    <p:sldId id="265" r:id="rId18"/>
    <p:sldId id="256" r:id="rId19"/>
    <p:sldId id="280" r:id="rId20"/>
    <p:sldId id="279" r:id="rId21"/>
    <p:sldId id="286" r:id="rId22"/>
    <p:sldId id="287" r:id="rId23"/>
    <p:sldId id="288" r:id="rId24"/>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7" autoAdjust="0"/>
    <p:restoredTop sz="88378" autoAdjust="0"/>
  </p:normalViewPr>
  <p:slideViewPr>
    <p:cSldViewPr snapToGrid="0">
      <p:cViewPr varScale="1">
        <p:scale>
          <a:sx n="98" d="100"/>
          <a:sy n="98" d="100"/>
        </p:scale>
        <p:origin x="276" y="78"/>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0A7C52-31A9-4F1F-AEB9-01774FB7E87D}" type="datetimeFigureOut">
              <a:rPr lang="es-CO" smtClean="0"/>
              <a:t>25/06/2025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592CC4-BE16-4E73-8BA5-1DF2CD652D7D}" type="slidenum">
              <a:rPr lang="es-CO" smtClean="0"/>
              <a:t>‹Nº›</a:t>
            </a:fld>
            <a:endParaRPr lang="es-CO"/>
          </a:p>
        </p:txBody>
      </p:sp>
    </p:spTree>
    <p:extLst>
      <p:ext uri="{BB962C8B-B14F-4D97-AF65-F5344CB8AC3E}">
        <p14:creationId xmlns:p14="http://schemas.microsoft.com/office/powerpoint/2010/main" val="3708471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Buenos días. Como recordarán de nuestra presentación anterior, estamos evaluando la susceptibilidad a deslizamientos ante el cambio climático. Hoy presento los resultados de la modelación espacial avanzada que desarrollamos, incluyendo las proyecciones climáticas hasta 2100 y los hallazgos sobre efectos espaciales.</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2</a:t>
            </a:fld>
            <a:endParaRPr lang="es-CO"/>
          </a:p>
        </p:txBody>
      </p:sp>
    </p:spTree>
    <p:extLst>
      <p:ext uri="{BB962C8B-B14F-4D97-AF65-F5344CB8AC3E}">
        <p14:creationId xmlns:p14="http://schemas.microsoft.com/office/powerpoint/2010/main" val="541207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Aunque los modelos SAR capturaron la dependencia espacial (52.5% efecto vecindad), </a:t>
            </a:r>
            <a:r>
              <a:rPr lang="es-ES" b="1" dirty="0"/>
              <a:t>asumen que las relaciones son constantes en todo el territorio</a:t>
            </a:r>
            <a:r>
              <a:rPr lang="es-ES" dirty="0"/>
              <a:t>. Pero como vimos en el análisis de autocorrelación, Colombia tiene heterogeneidad topográfica marcada.</a:t>
            </a:r>
          </a:p>
          <a:p>
            <a:r>
              <a:rPr lang="es-ES" dirty="0"/>
              <a:t>La Regresión Geográficamente Ponderada va más allá - permite que los efectos varíen espacialmente. </a:t>
            </a:r>
            <a:r>
              <a:rPr lang="es-ES" b="1" dirty="0"/>
              <a:t>Utilizamos inicialmente 100 vecinos</a:t>
            </a:r>
            <a:r>
              <a:rPr lang="es-ES" dirty="0"/>
              <a:t> para el cálculo de los pesos locales.</a:t>
            </a:r>
          </a:p>
          <a:p>
            <a:r>
              <a:rPr lang="es-ES" b="1" dirty="0"/>
              <a:t>Resultado importante</a:t>
            </a:r>
            <a:r>
              <a:rPr lang="es-ES" dirty="0"/>
              <a:t>: A diferencia del modelo SAR donde algunas variables climáticas no fueron significativas, </a:t>
            </a:r>
            <a:r>
              <a:rPr lang="es-ES" b="1" dirty="0"/>
              <a:t>en GWR todas las variables resultaron significativas</a:t>
            </a:r>
            <a:r>
              <a:rPr lang="es-ES" dirty="0"/>
              <a:t>. Esto sugiere que cuando permitimos variación espacial en los coeficientes, capturamos relaciones locales que el modelo global no detectaba. GWR captura esta heterogeneidad real que SAR no pudo modelar completamente.</a:t>
            </a:r>
          </a:p>
        </p:txBody>
      </p:sp>
      <p:sp>
        <p:nvSpPr>
          <p:cNvPr id="4" name="Marcador de número de diapositiva 3"/>
          <p:cNvSpPr>
            <a:spLocks noGrp="1"/>
          </p:cNvSpPr>
          <p:nvPr>
            <p:ph type="sldNum" sz="quarter" idx="5"/>
          </p:nvPr>
        </p:nvSpPr>
        <p:spPr/>
        <p:txBody>
          <a:bodyPr/>
          <a:lstStyle/>
          <a:p>
            <a:fld id="{B7592CC4-BE16-4E73-8BA5-1DF2CD652D7D}" type="slidenum">
              <a:rPr lang="es-CO" smtClean="0"/>
              <a:t>15</a:t>
            </a:fld>
            <a:endParaRPr lang="es-CO"/>
          </a:p>
        </p:txBody>
      </p:sp>
    </p:spTree>
    <p:extLst>
      <p:ext uri="{BB962C8B-B14F-4D97-AF65-F5344CB8AC3E}">
        <p14:creationId xmlns:p14="http://schemas.microsoft.com/office/powerpoint/2010/main" val="566486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Las predicciones muestran persistencia del patrón andino pero con variaciones entre escenarios climáticos. Los mapas de coeficientes revelan cómo cada variable influye diferentemente según la ubicación geográfica.</a:t>
            </a:r>
          </a:p>
          <a:p>
            <a:r>
              <a:rPr lang="es-ES" b="1" dirty="0"/>
              <a:t>Para obtener el recuento final de deslizamientos</a:t>
            </a:r>
            <a:r>
              <a:rPr lang="es-ES" dirty="0"/>
              <a:t>: elevamos las predicciones a la exponencial y restamos 1, revirtiendo así la transformación logarítmica original log(número de deslizamientos + 1).</a:t>
            </a:r>
          </a:p>
        </p:txBody>
      </p:sp>
      <p:sp>
        <p:nvSpPr>
          <p:cNvPr id="4" name="Marcador de número de diapositiva 3"/>
          <p:cNvSpPr>
            <a:spLocks noGrp="1"/>
          </p:cNvSpPr>
          <p:nvPr>
            <p:ph type="sldNum" sz="quarter" idx="5"/>
          </p:nvPr>
        </p:nvSpPr>
        <p:spPr/>
        <p:txBody>
          <a:bodyPr/>
          <a:lstStyle/>
          <a:p>
            <a:fld id="{B7592CC4-BE16-4E73-8BA5-1DF2CD652D7D}" type="slidenum">
              <a:rPr lang="es-CO" smtClean="0"/>
              <a:t>17</a:t>
            </a:fld>
            <a:endParaRPr lang="es-CO"/>
          </a:p>
        </p:txBody>
      </p:sp>
    </p:spTree>
    <p:extLst>
      <p:ext uri="{BB962C8B-B14F-4D97-AF65-F5344CB8AC3E}">
        <p14:creationId xmlns:p14="http://schemas.microsoft.com/office/powerpoint/2010/main" val="269811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Aquí llegamos a nuestro modelo principal</a:t>
            </a:r>
            <a:r>
              <a:rPr lang="es-ES" dirty="0"/>
              <a:t>: </a:t>
            </a:r>
            <a:r>
              <a:rPr lang="es-ES" dirty="0" err="1"/>
              <a:t>Multi-scale</a:t>
            </a:r>
            <a:r>
              <a:rPr lang="es-ES" dirty="0"/>
              <a:t> GWR. La idea central es que cada variable opera a su propia escala espacial óptima.</a:t>
            </a:r>
          </a:p>
          <a:p>
            <a:r>
              <a:rPr lang="es-ES" b="1" dirty="0"/>
              <a:t>Para seleccionar estas escalas</a:t>
            </a:r>
            <a:r>
              <a:rPr lang="es-ES" dirty="0"/>
              <a:t>, utilizamos el selector automático de </a:t>
            </a:r>
            <a:r>
              <a:rPr lang="es-ES" dirty="0" err="1"/>
              <a:t>bandwidth</a:t>
            </a:r>
            <a:r>
              <a:rPr lang="es-ES" dirty="0"/>
              <a:t> con </a:t>
            </a:r>
            <a:r>
              <a:rPr lang="es-ES" dirty="0" err="1"/>
              <a:t>kernel</a:t>
            </a:r>
            <a:r>
              <a:rPr lang="es-ES" dirty="0"/>
              <a:t> </a:t>
            </a:r>
            <a:r>
              <a:rPr lang="es-ES" dirty="0" err="1"/>
              <a:t>bisquare</a:t>
            </a:r>
            <a:r>
              <a:rPr lang="es-ES" dirty="0"/>
              <a:t> fijo. El algoritmo prueba sistemáticamente diferentes escalas y encuentra la óptima para cada variable optimizando el </a:t>
            </a:r>
            <a:r>
              <a:rPr lang="es-ES" dirty="0" err="1"/>
              <a:t>AICc</a:t>
            </a:r>
            <a:r>
              <a:rPr lang="es-ES" dirty="0"/>
              <a:t>.</a:t>
            </a:r>
          </a:p>
          <a:p>
            <a:r>
              <a:rPr lang="es-ES" b="1" dirty="0"/>
              <a:t>Si observamos los resultados, podemos ver mejoras sustanciales</a:t>
            </a:r>
            <a:r>
              <a:rPr lang="es-ES" dirty="0"/>
              <a:t>:</a:t>
            </a:r>
          </a:p>
          <a:p>
            <a:r>
              <a:rPr lang="es-ES" dirty="0"/>
              <a:t>R² = 0.755 - explicamos el 75% de la variabilidad</a:t>
            </a:r>
          </a:p>
          <a:p>
            <a:r>
              <a:rPr lang="es-ES" dirty="0"/>
              <a:t>R² ajustado = 0.706 - incluso después de penalizar por complejidad</a:t>
            </a:r>
          </a:p>
          <a:p>
            <a:r>
              <a:rPr lang="es-ES" dirty="0"/>
              <a:t>AIC = 4,103 - considerablemente mejor que los modelos anteriores</a:t>
            </a:r>
          </a:p>
          <a:p>
            <a:r>
              <a:rPr lang="es-ES" dirty="0"/>
              <a:t>Reducción del 49% en suma de residuos cuadrados</a:t>
            </a:r>
          </a:p>
          <a:p>
            <a:r>
              <a:rPr lang="es-ES" b="1" dirty="0"/>
              <a:t>MGWR supera a SAR</a:t>
            </a:r>
            <a:r>
              <a:rPr lang="es-ES" dirty="0"/>
              <a:t> capturando TANTO dependencia espacial COMO heterogeneidad espacial, porque SAR solo maneja dependencia.</a:t>
            </a:r>
          </a:p>
          <a:p>
            <a:r>
              <a:rPr lang="es-ES" b="1" dirty="0"/>
              <a:t>Resultado clave</a:t>
            </a:r>
            <a:r>
              <a:rPr lang="es-ES" dirty="0"/>
              <a:t>: A diferencia de los modelos anteriores, </a:t>
            </a:r>
            <a:r>
              <a:rPr lang="es-ES" b="1" dirty="0"/>
              <a:t>todas las variables resultaron significativas</a:t>
            </a:r>
            <a:r>
              <a:rPr lang="es-ES" dirty="0"/>
              <a:t> en MGWR, incluyendo aquellas variables climáticas que no fueron significativas en SAR.</a:t>
            </a:r>
          </a:p>
          <a:p>
            <a:r>
              <a:rPr lang="es-ES" b="1" dirty="0"/>
              <a:t>Si tomamos las variables individualmente</a:t>
            </a:r>
            <a:r>
              <a:rPr lang="es-ES" dirty="0"/>
              <a:t>, vemos que PGA opera localmente (</a:t>
            </a:r>
            <a:r>
              <a:rPr lang="es-ES" dirty="0" err="1"/>
              <a:t>bandwidth</a:t>
            </a:r>
            <a:r>
              <a:rPr lang="es-ES" dirty="0"/>
              <a:t> pequeño), mientras las variables climáticas operan regionalmente (</a:t>
            </a:r>
            <a:r>
              <a:rPr lang="es-ES" dirty="0" err="1"/>
              <a:t>bandwidth</a:t>
            </a:r>
            <a:r>
              <a:rPr lang="es-ES" dirty="0"/>
              <a:t> grande). Esto refleja perfectamente la realidad física de estos procesos además de la resolución de las bases de datos.</a:t>
            </a:r>
          </a:p>
          <a:p>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18</a:t>
            </a:fld>
            <a:endParaRPr lang="es-CO"/>
          </a:p>
        </p:txBody>
      </p:sp>
    </p:spTree>
    <p:extLst>
      <p:ext uri="{BB962C8B-B14F-4D97-AF65-F5344CB8AC3E}">
        <p14:creationId xmlns:p14="http://schemas.microsoft.com/office/powerpoint/2010/main" val="3343922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Analizamos 1,700 cuencas usando datos de </a:t>
            </a:r>
            <a:r>
              <a:rPr lang="es-ES" dirty="0" err="1"/>
              <a:t>HydroSHEDS</a:t>
            </a:r>
            <a:r>
              <a:rPr lang="es-ES" dirty="0"/>
              <a:t>. Objetivo: evaluar cómo cambios futuros de precipitación afectarán la susceptibilidad a deslizamientos. Vean la concentración actual en la región Andina - este es nuestro punto de partida.</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3</a:t>
            </a:fld>
            <a:endParaRPr lang="es-CO"/>
          </a:p>
        </p:txBody>
      </p:sp>
    </p:spTree>
    <p:extLst>
      <p:ext uri="{BB962C8B-B14F-4D97-AF65-F5344CB8AC3E}">
        <p14:creationId xmlns:p14="http://schemas.microsoft.com/office/powerpoint/2010/main" val="2733844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Nuestra variable dependiente: densidad de deslizamientos por cuenca (log-transformada).</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4</a:t>
            </a:fld>
            <a:endParaRPr lang="es-CO"/>
          </a:p>
        </p:txBody>
      </p:sp>
    </p:spTree>
    <p:extLst>
      <p:ext uri="{BB962C8B-B14F-4D97-AF65-F5344CB8AC3E}">
        <p14:creationId xmlns:p14="http://schemas.microsoft.com/office/powerpoint/2010/main" val="2225910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1" dirty="0"/>
              <a:t>CWD</a:t>
            </a:r>
            <a:r>
              <a:rPr lang="es-ES" dirty="0"/>
              <a:t>: Definición exacta - días consecutivos con precipitación ≥ 1 mm por año </a:t>
            </a:r>
          </a:p>
          <a:p>
            <a:r>
              <a:rPr lang="es-ES" b="1" dirty="0"/>
              <a:t>RX5day</a:t>
            </a:r>
            <a:r>
              <a:rPr lang="es-ES" dirty="0"/>
              <a:t>: Precipitación máxima acumulada en cualquier período de 5 días consecutivos </a:t>
            </a:r>
          </a:p>
          <a:p>
            <a:r>
              <a:rPr lang="es-ES" b="1" dirty="0"/>
              <a:t>R95p</a:t>
            </a:r>
            <a:r>
              <a:rPr lang="es-ES" dirty="0"/>
              <a:t>: Definición técnica basada en percentil 95 del período base 1961-1990 </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5</a:t>
            </a:fld>
            <a:endParaRPr lang="es-CO"/>
          </a:p>
        </p:txBody>
      </p:sp>
    </p:spTree>
    <p:extLst>
      <p:ext uri="{BB962C8B-B14F-4D97-AF65-F5344CB8AC3E}">
        <p14:creationId xmlns:p14="http://schemas.microsoft.com/office/powerpoint/2010/main" val="3905889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Al lado izquierdo observamos los distintos mapas </a:t>
            </a:r>
            <a:r>
              <a:rPr lang="es-ES" dirty="0" err="1"/>
              <a:t>choropleth</a:t>
            </a:r>
            <a:r>
              <a:rPr lang="es-ES" dirty="0"/>
              <a:t> con las variables independientes escogidas para el modelo. A mano derecha vemos en particular unos mapas para la distribución de la pendiente, mostrando diferentes clasificaciones y percentiles. Esta variabilidad espacial en todas nuestras variables justifica completamente nuestro enfoque de modelación espacial.</a:t>
            </a:r>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6</a:t>
            </a:fld>
            <a:endParaRPr lang="es-CO"/>
          </a:p>
        </p:txBody>
      </p:sp>
    </p:spTree>
    <p:extLst>
      <p:ext uri="{BB962C8B-B14F-4D97-AF65-F5344CB8AC3E}">
        <p14:creationId xmlns:p14="http://schemas.microsoft.com/office/powerpoint/2010/main" val="11553525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Esta diapositiva se enfoca completamente en lluvia. A la izquierda tenemos la precipitación total histórica (1985-2005), mientras que a mano derecha vemos los cambios relativos promedio a lo largo de 4 horizontes temporales para el índice R95p.</a:t>
            </a:r>
          </a:p>
          <a:p>
            <a:endParaRPr lang="es-ES" dirty="0"/>
          </a:p>
          <a:p>
            <a:r>
              <a:rPr lang="es-ES" b="1" dirty="0"/>
              <a:t>La estrategia metodológica clave aquí es </a:t>
            </a:r>
            <a:r>
              <a:rPr lang="es-ES" dirty="0"/>
              <a:t> ajustamos nuestro modelo con los datos históricos para establecer las relaciones, y luego usamos las proyecciones futuras para ver cómo cambian los resultados de susceptibilidad bajo diferentes escenarios climáticos. El propósito es ver cómo cambia la susceptibilidad o el grado de sensibilidad cuando incorporamos la lluvia futura en nuestros modelos.</a:t>
            </a:r>
          </a:p>
          <a:p>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7</a:t>
            </a:fld>
            <a:endParaRPr lang="es-CO"/>
          </a:p>
        </p:txBody>
      </p:sp>
    </p:spTree>
    <p:extLst>
      <p:ext uri="{BB962C8B-B14F-4D97-AF65-F5344CB8AC3E}">
        <p14:creationId xmlns:p14="http://schemas.microsoft.com/office/powerpoint/2010/main" val="2166347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Aca un poco de contexto y es que Trabajamos con tres escenarios SSP: moderado (SSP2-4.5), intermedio (SSP3-7.0) y altas emisiones (SSP5-8.5) hasta 2100.</a:t>
            </a:r>
          </a:p>
          <a:p>
            <a:r>
              <a:rPr lang="es-ES" dirty="0"/>
              <a:t>Estos escenarios representan diferentes trayectorias socioeconómicas compartidas - desde desarrollo sostenible con mitigación moderada (SSP2-4.5), pasando por rivalidad regional con políticas lentas (SSP3-7.0), hasta desarrollo rápido intensivo en combustibles fósiles (SSP5-8.5). Diferentes trayectorias humanas, diferentes impactos en deslizamientos.</a:t>
            </a:r>
          </a:p>
          <a:p>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9</a:t>
            </a:fld>
            <a:endParaRPr lang="es-CO"/>
          </a:p>
        </p:txBody>
      </p:sp>
    </p:spTree>
    <p:extLst>
      <p:ext uri="{BB962C8B-B14F-4D97-AF65-F5344CB8AC3E}">
        <p14:creationId xmlns:p14="http://schemas.microsoft.com/office/powerpoint/2010/main" val="2830092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Como pueden ver en estos mapas, calculamos el Índice de Moran Global para la variable </a:t>
            </a:r>
            <a:r>
              <a:rPr lang="es-ES" b="1" dirty="0"/>
              <a:t>pendiente media</a:t>
            </a:r>
            <a:r>
              <a:rPr lang="es-ES" dirty="0"/>
              <a:t> para evaluar si existe autocorrelación espacial en la topografía colombiana.</a:t>
            </a:r>
          </a:p>
          <a:p>
            <a:r>
              <a:rPr lang="es-ES" dirty="0"/>
              <a:t>Obtuvimos un </a:t>
            </a:r>
            <a:r>
              <a:rPr lang="es-ES" b="1" dirty="0"/>
              <a:t>I de Moran de 0.68</a:t>
            </a:r>
            <a:r>
              <a:rPr lang="es-ES" dirty="0"/>
              <a:t>, que es estadísticamente significativo. Este valor indica una </a:t>
            </a:r>
            <a:r>
              <a:rPr lang="es-ES" b="1" dirty="0"/>
              <a:t>fuerte autocorrelación espacial</a:t>
            </a:r>
            <a:r>
              <a:rPr lang="es-ES" dirty="0"/>
              <a:t> en las pendientes, lo cual significa que las cuencas con pendientes similares tienden a estar </a:t>
            </a:r>
            <a:r>
              <a:rPr lang="es-ES" b="1" dirty="0"/>
              <a:t>agrupadas espacialmente</a:t>
            </a:r>
            <a:r>
              <a:rPr lang="es-ES" dirty="0"/>
              <a:t>.</a:t>
            </a:r>
          </a:p>
          <a:p>
            <a:r>
              <a:rPr lang="es-ES" dirty="0"/>
              <a:t>En el </a:t>
            </a:r>
            <a:r>
              <a:rPr lang="es-ES" b="1" dirty="0"/>
              <a:t>mapa de </a:t>
            </a:r>
            <a:r>
              <a:rPr lang="es-ES" b="1" dirty="0" err="1"/>
              <a:t>clusters</a:t>
            </a:r>
            <a:r>
              <a:rPr lang="es-ES" b="1" dirty="0"/>
              <a:t> LISA</a:t>
            </a:r>
            <a:r>
              <a:rPr lang="es-ES" dirty="0"/>
              <a:t> vemos claramente esta agrupación topográfica: </a:t>
            </a:r>
            <a:r>
              <a:rPr lang="es-ES" b="1" dirty="0"/>
              <a:t>16.9% son puntos calientes</a:t>
            </a:r>
            <a:r>
              <a:rPr lang="es-ES" dirty="0"/>
              <a:t> (pendientes altas agrupadas) y </a:t>
            </a:r>
            <a:r>
              <a:rPr lang="es-ES" b="1" dirty="0"/>
              <a:t>4.4% son puntos fríos</a:t>
            </a:r>
            <a:r>
              <a:rPr lang="es-ES" dirty="0"/>
              <a:t> (pendientes bajas agrupadas). Colombia tiene una </a:t>
            </a:r>
            <a:r>
              <a:rPr lang="es-ES" b="1" dirty="0"/>
              <a:t>heterogeneidad topográfica marcada</a:t>
            </a:r>
            <a:r>
              <a:rPr lang="es-ES" dirty="0"/>
              <a:t>.</a:t>
            </a:r>
          </a:p>
          <a:p>
            <a:r>
              <a:rPr lang="es-ES" b="1" dirty="0"/>
              <a:t>Esto es crucial para nuestro análisis</a:t>
            </a:r>
            <a:r>
              <a:rPr lang="es-ES" dirty="0"/>
              <a:t> porque si nuestras variables predictoras como la pendiente muestran esta fuerte variación espacial, entonces las </a:t>
            </a:r>
            <a:r>
              <a:rPr lang="es-ES" b="1" dirty="0"/>
              <a:t>relaciones entre pendiente y susceptibilidad a deslizamientos también variarán geográficamente</a:t>
            </a:r>
            <a:r>
              <a:rPr lang="es-ES" dirty="0"/>
              <a:t>, lo cual conlleva a que </a:t>
            </a:r>
            <a:r>
              <a:rPr lang="es-ES" b="1" dirty="0"/>
              <a:t>un modelo global que asuma la misma relación pendiente-deslizamiento para toda Colombia sería inadecuado</a:t>
            </a:r>
            <a:r>
              <a:rPr lang="es-ES" dirty="0"/>
              <a:t>.</a:t>
            </a:r>
          </a:p>
          <a:p>
            <a:r>
              <a:rPr lang="es-ES" b="1" dirty="0"/>
              <a:t>Esto justifica la necesidad de modelado local (GWR)</a:t>
            </a:r>
            <a:r>
              <a:rPr lang="es-ES" dirty="0"/>
              <a:t>.</a:t>
            </a:r>
          </a:p>
          <a:p>
            <a:endParaRPr lang="es-ES"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11</a:t>
            </a:fld>
            <a:endParaRPr lang="es-CO"/>
          </a:p>
        </p:txBody>
      </p:sp>
    </p:spTree>
    <p:extLst>
      <p:ext uri="{BB962C8B-B14F-4D97-AF65-F5344CB8AC3E}">
        <p14:creationId xmlns:p14="http://schemas.microsoft.com/office/powerpoint/2010/main" val="138375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Los modelos espaciales autorregresivos confirman: </a:t>
            </a:r>
            <a:r>
              <a:rPr lang="es-ES" b="1" dirty="0"/>
              <a:t>52% del riesgo en cualquier ubicación depende de áreas vecinas</a:t>
            </a:r>
            <a:r>
              <a:rPr lang="es-ES" dirty="0"/>
              <a:t>. Esto es extraordinario.</a:t>
            </a:r>
          </a:p>
          <a:p>
            <a:r>
              <a:rPr lang="es-ES" dirty="0"/>
              <a:t>Mejora significativa: R² pasa de 0.577 a 0.634 solo considerando efectos espaciales. Las variables topográficas dominan sobre las climáticas, pero el espacio importa críticamente.</a:t>
            </a:r>
          </a:p>
          <a:p>
            <a:endParaRPr lang="es-CO" dirty="0"/>
          </a:p>
        </p:txBody>
      </p:sp>
      <p:sp>
        <p:nvSpPr>
          <p:cNvPr id="4" name="Marcador de número de diapositiva 3"/>
          <p:cNvSpPr>
            <a:spLocks noGrp="1"/>
          </p:cNvSpPr>
          <p:nvPr>
            <p:ph type="sldNum" sz="quarter" idx="5"/>
          </p:nvPr>
        </p:nvSpPr>
        <p:spPr/>
        <p:txBody>
          <a:bodyPr/>
          <a:lstStyle/>
          <a:p>
            <a:fld id="{B7592CC4-BE16-4E73-8BA5-1DF2CD652D7D}" type="slidenum">
              <a:rPr lang="es-CO" smtClean="0"/>
              <a:t>14</a:t>
            </a:fld>
            <a:endParaRPr lang="es-CO"/>
          </a:p>
        </p:txBody>
      </p:sp>
    </p:spTree>
    <p:extLst>
      <p:ext uri="{BB962C8B-B14F-4D97-AF65-F5344CB8AC3E}">
        <p14:creationId xmlns:p14="http://schemas.microsoft.com/office/powerpoint/2010/main" val="2368211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21C9BB-AE3F-D4A6-18B7-BE7AAE87A1D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E3EBE2EE-506F-C9AE-D66C-DE73081AF4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7491F159-CEF5-52FF-5D0E-8D555558E881}"/>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13824445-11E2-0513-5369-39AFC069228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BA502D-4187-0FD5-D92B-DF7A68808C1B}"/>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225416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7944C0-BB8F-C7C9-2524-EBC5A24D1E4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DF7B433-D138-BA69-23EC-CD5A80795886}"/>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41F46A9-86A1-3848-9696-C513788FD220}"/>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588D5316-ACB2-5657-BA58-0E14D825470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440933E-B4EE-D0CE-C246-96B27C09F45B}"/>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63755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D792834-D406-F7B6-1B82-73A2A1AA36B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2181D7EC-9DB2-DA20-E11B-3A8E1B29804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5C52F49-5F23-5470-9997-15023508929F}"/>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41DF60BA-E028-F9F4-9121-5CEDF07A6D57}"/>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92B535D-3258-0337-59A9-EE18E664DD90}"/>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034480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892DB89D-5D07-394E-9E68-0DA793DAC88A}" type="datetimeFigureOut">
              <a:rPr lang="es-ES" smtClean="0"/>
              <a:t>25/06/2025</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90BC2BA4-81C0-F544-BD72-C8CB9DA7C802}" type="slidenum">
              <a:rPr lang="es-ES" smtClean="0"/>
              <a:t>‹Nº›</a:t>
            </a:fld>
            <a:endParaRPr lang="es-ES"/>
          </a:p>
        </p:txBody>
      </p:sp>
    </p:spTree>
    <p:extLst>
      <p:ext uri="{BB962C8B-B14F-4D97-AF65-F5344CB8AC3E}">
        <p14:creationId xmlns:p14="http://schemas.microsoft.com/office/powerpoint/2010/main" val="3100552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070C2D-96E4-9368-2463-A8E54A3AB40A}"/>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DBA6FE9-22AB-14AC-DABF-6D06B86B386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0C1E8F6-6232-5465-7CD7-2C85E7487756}"/>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61DA08F7-F137-38C4-152C-9D75A6353F3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94BA46A-EB81-738E-5A5E-A4390C0FE335}"/>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138204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BBE623-F40D-B698-C622-0F8A15EA721E}"/>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5E663554-85D7-C71A-43A6-9CA9A5D0DBD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4562D341-E55B-4E2F-30EE-49BB49A3FBE0}"/>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834FBE84-084A-AE3B-ABE9-9F0EC4E2AFB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2500AF0-AD18-9CBE-2BF6-16F05DED2FA3}"/>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3860810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53719D-4F2A-706E-A94D-ACF241EB160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4854F69F-C668-D91F-4AEF-D336991A8E4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934340E3-4004-196C-186B-FF41643C0D24}"/>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5C33570B-C341-01B8-F838-648F4BE9978F}"/>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6" name="Marcador de pie de página 5">
            <a:extLst>
              <a:ext uri="{FF2B5EF4-FFF2-40B4-BE49-F238E27FC236}">
                <a16:creationId xmlns:a16="http://schemas.microsoft.com/office/drawing/2014/main" id="{946F3D6C-AE6B-DB73-431D-E45EA9F02DB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9A9E6BC8-8CF7-340B-D6DC-D5D326CA8E39}"/>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82703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AA0246-10EC-CDD5-2E4D-2887C493EBF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B5D986E3-92D4-3370-F9D5-898F17AA32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75C5D4A9-C5F7-E53D-BACA-F49E6106BEB7}"/>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5DEAE629-8E0A-94C8-04D6-E1FE9563DB5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5347D6B3-46AC-037F-5452-74D2FE07D14F}"/>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26269B52-E7CA-4015-D34C-2193527A2A1A}"/>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8" name="Marcador de pie de página 7">
            <a:extLst>
              <a:ext uri="{FF2B5EF4-FFF2-40B4-BE49-F238E27FC236}">
                <a16:creationId xmlns:a16="http://schemas.microsoft.com/office/drawing/2014/main" id="{F4A14FA4-CD58-EEBD-39A8-45F7FAE4CBD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3C59F282-CCB1-50FD-6C1F-AC244569F1F9}"/>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921755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E672A4-7016-E0D8-D098-A9392ABA797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0B311D31-F892-F961-03D6-B879C641475B}"/>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4" name="Marcador de pie de página 3">
            <a:extLst>
              <a:ext uri="{FF2B5EF4-FFF2-40B4-BE49-F238E27FC236}">
                <a16:creationId xmlns:a16="http://schemas.microsoft.com/office/drawing/2014/main" id="{B21E4084-4854-4109-F586-02EBDDC000FF}"/>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37ADD934-3A5F-C3D1-D566-B6699DA6E40F}"/>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392978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D5406964-4ED3-A466-AC27-52B3DB6CCB84}"/>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3" name="Marcador de pie de página 2">
            <a:extLst>
              <a:ext uri="{FF2B5EF4-FFF2-40B4-BE49-F238E27FC236}">
                <a16:creationId xmlns:a16="http://schemas.microsoft.com/office/drawing/2014/main" id="{4E0C3F2B-8A4B-42C3-D48D-081EF23413B2}"/>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0DBE2632-2C0F-25BD-9BE0-D2D362ADDC9A}"/>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572328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711F0A-0EB1-CCD4-72A9-0767B628A0C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B9CF9EF-3F54-5F48-4BCB-3F02963C36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B97F9B47-D555-1894-4E4F-9C1C937A28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6F3DBDE-58FB-29E5-B16E-A9DF5DFE10EC}"/>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6" name="Marcador de pie de página 5">
            <a:extLst>
              <a:ext uri="{FF2B5EF4-FFF2-40B4-BE49-F238E27FC236}">
                <a16:creationId xmlns:a16="http://schemas.microsoft.com/office/drawing/2014/main" id="{1C86CC57-15B4-BEF5-BCDD-F010827DAC17}"/>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D37F1525-C092-287A-B37B-DC5702345DCD}"/>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4093667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85EB13-5085-33F7-C42D-753C0E35550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2E27264A-011B-4343-53E1-5D59F00C11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BA14EF36-1A91-D37F-3700-2C229634EC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5C206A9-F5CE-9487-E248-6DD6B15C96C0}"/>
              </a:ext>
            </a:extLst>
          </p:cNvPr>
          <p:cNvSpPr>
            <a:spLocks noGrp="1"/>
          </p:cNvSpPr>
          <p:nvPr>
            <p:ph type="dt" sz="half" idx="10"/>
          </p:nvPr>
        </p:nvSpPr>
        <p:spPr/>
        <p:txBody>
          <a:bodyPr/>
          <a:lstStyle/>
          <a:p>
            <a:fld id="{0067BE0E-1C7D-4AE5-B642-A55CAA960AE5}" type="datetimeFigureOut">
              <a:rPr lang="es-CO" smtClean="0"/>
              <a:t>25/06/2025</a:t>
            </a:fld>
            <a:endParaRPr lang="es-CO"/>
          </a:p>
        </p:txBody>
      </p:sp>
      <p:sp>
        <p:nvSpPr>
          <p:cNvPr id="6" name="Marcador de pie de página 5">
            <a:extLst>
              <a:ext uri="{FF2B5EF4-FFF2-40B4-BE49-F238E27FC236}">
                <a16:creationId xmlns:a16="http://schemas.microsoft.com/office/drawing/2014/main" id="{7DF6EC38-24D8-9394-ADF4-B65C873F7CB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89B308FF-141F-B04B-8FF0-50EB84324457}"/>
              </a:ext>
            </a:extLst>
          </p:cNvPr>
          <p:cNvSpPr>
            <a:spLocks noGrp="1"/>
          </p:cNvSpPr>
          <p:nvPr>
            <p:ph type="sldNum" sz="quarter" idx="12"/>
          </p:nvPr>
        </p:nvSpPr>
        <p:spPr/>
        <p:txBody>
          <a:bodyPr/>
          <a:lstStyle/>
          <a:p>
            <a:fld id="{D331700F-6F0F-4978-8477-714467DEB345}" type="slidenum">
              <a:rPr lang="es-CO" smtClean="0"/>
              <a:t>‹Nº›</a:t>
            </a:fld>
            <a:endParaRPr lang="es-CO"/>
          </a:p>
        </p:txBody>
      </p:sp>
    </p:spTree>
    <p:extLst>
      <p:ext uri="{BB962C8B-B14F-4D97-AF65-F5344CB8AC3E}">
        <p14:creationId xmlns:p14="http://schemas.microsoft.com/office/powerpoint/2010/main" val="1564321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F8CAA99E-D069-DE22-3751-7C6DAA34CC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EE655D7F-AD0D-3FF3-F8FF-3E1DDE3D02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97EAD272-8BEE-001D-7FE3-BD47ACB565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067BE0E-1C7D-4AE5-B642-A55CAA960AE5}" type="datetimeFigureOut">
              <a:rPr lang="es-CO" smtClean="0"/>
              <a:t>25/06/2025</a:t>
            </a:fld>
            <a:endParaRPr lang="es-CO"/>
          </a:p>
        </p:txBody>
      </p:sp>
      <p:sp>
        <p:nvSpPr>
          <p:cNvPr id="5" name="Marcador de pie de página 4">
            <a:extLst>
              <a:ext uri="{FF2B5EF4-FFF2-40B4-BE49-F238E27FC236}">
                <a16:creationId xmlns:a16="http://schemas.microsoft.com/office/drawing/2014/main" id="{75586B4D-653F-3A50-E526-3E0805C1BF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CO"/>
          </a:p>
        </p:txBody>
      </p:sp>
      <p:sp>
        <p:nvSpPr>
          <p:cNvPr id="6" name="Marcador de número de diapositiva 5">
            <a:extLst>
              <a:ext uri="{FF2B5EF4-FFF2-40B4-BE49-F238E27FC236}">
                <a16:creationId xmlns:a16="http://schemas.microsoft.com/office/drawing/2014/main" id="{ADFF0A92-6471-31C0-4843-0D2D245AF5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331700F-6F0F-4978-8477-714467DEB345}" type="slidenum">
              <a:rPr lang="es-CO" smtClean="0"/>
              <a:t>‹Nº›</a:t>
            </a:fld>
            <a:endParaRPr lang="es-CO"/>
          </a:p>
        </p:txBody>
      </p:sp>
    </p:spTree>
    <p:extLst>
      <p:ext uri="{BB962C8B-B14F-4D97-AF65-F5344CB8AC3E}">
        <p14:creationId xmlns:p14="http://schemas.microsoft.com/office/powerpoint/2010/main" val="2445943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_tradnl"/>
              <a:t>Clic para editar título</a:t>
            </a:r>
            <a:endParaRPr lang="es-ES"/>
          </a:p>
        </p:txBody>
      </p:sp>
      <p:sp>
        <p:nvSpPr>
          <p:cNvPr id="3" name="Marcador de texto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2DB89D-5D07-394E-9E68-0DA793DAC88A}" type="datetimeFigureOut">
              <a:rPr lang="es-ES" smtClean="0"/>
              <a:t>25/06/2025</a:t>
            </a:fld>
            <a:endParaRPr lang="es-ES"/>
          </a:p>
        </p:txBody>
      </p:sp>
      <p:sp>
        <p:nvSpPr>
          <p:cNvPr id="5" name="Marcador de pie de página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BC2BA4-81C0-F544-BD72-C8CB9DA7C802}" type="slidenum">
              <a:rPr lang="es-ES" smtClean="0"/>
              <a:t>‹Nº›</a:t>
            </a:fld>
            <a:endParaRPr lang="es-ES"/>
          </a:p>
        </p:txBody>
      </p:sp>
    </p:spTree>
    <p:extLst>
      <p:ext uri="{BB962C8B-B14F-4D97-AF65-F5344CB8AC3E}">
        <p14:creationId xmlns:p14="http://schemas.microsoft.com/office/powerpoint/2010/main" val="1431618800"/>
      </p:ext>
    </p:extLst>
  </p:cSld>
  <p:clrMap bg1="lt1" tx1="dk1" bg2="lt2" tx2="dk2" accent1="accent1" accent2="accent2" accent3="accent3" accent4="accent4" accent5="accent5" accent6="accent6" hlink="hlink" folHlink="folHlink"/>
  <p:sldLayoutIdLst>
    <p:sldLayoutId id="2147483686"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1767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FAA6E1BA-EF23-7B22-6056-8BFBB98BCE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8761" y="852870"/>
            <a:ext cx="9234478" cy="4908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6872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68F81C-1E45-6E10-CF92-F5957C9E0FC8}"/>
              </a:ext>
            </a:extLst>
          </p:cNvPr>
          <p:cNvSpPr>
            <a:spLocks noGrp="1"/>
          </p:cNvSpPr>
          <p:nvPr>
            <p:ph type="title"/>
          </p:nvPr>
        </p:nvSpPr>
        <p:spPr>
          <a:xfrm>
            <a:off x="214085" y="198138"/>
            <a:ext cx="4285343" cy="389619"/>
          </a:xfrm>
        </p:spPr>
        <p:txBody>
          <a:bodyPr>
            <a:normAutofit/>
          </a:bodyPr>
          <a:lstStyle/>
          <a:p>
            <a:r>
              <a:rPr lang="es-ES" sz="1800" b="1" dirty="0"/>
              <a:t>Análisis de Autocorrelación Espacial </a:t>
            </a:r>
            <a:endParaRPr lang="es-CO" sz="1800" dirty="0"/>
          </a:p>
        </p:txBody>
      </p:sp>
      <p:pic>
        <p:nvPicPr>
          <p:cNvPr id="4100" name="Picture 4">
            <a:extLst>
              <a:ext uri="{FF2B5EF4-FFF2-40B4-BE49-F238E27FC236}">
                <a16:creationId xmlns:a16="http://schemas.microsoft.com/office/drawing/2014/main" id="{FF658486-238A-2BE5-2E08-4065D38CB33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975428" y="738945"/>
            <a:ext cx="6241144" cy="56087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48648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8EE85F-EE70-7DF8-715A-D8B4403380E3}"/>
              </a:ext>
            </a:extLst>
          </p:cNvPr>
          <p:cNvSpPr>
            <a:spLocks noGrp="1"/>
          </p:cNvSpPr>
          <p:nvPr>
            <p:ph type="title"/>
          </p:nvPr>
        </p:nvSpPr>
        <p:spPr>
          <a:xfrm>
            <a:off x="838200" y="204704"/>
            <a:ext cx="10515600" cy="1325563"/>
          </a:xfrm>
        </p:spPr>
        <p:txBody>
          <a:bodyPr/>
          <a:lstStyle/>
          <a:p>
            <a:r>
              <a:rPr lang="es-ES" dirty="0"/>
              <a:t>Moran ,Lisa </a:t>
            </a:r>
            <a:r>
              <a:rPr lang="es-ES" dirty="0" err="1"/>
              <a:t>index</a:t>
            </a:r>
            <a:endParaRPr lang="es-CO" dirty="0"/>
          </a:p>
        </p:txBody>
      </p:sp>
      <p:pic>
        <p:nvPicPr>
          <p:cNvPr id="3074" name="Picture 2">
            <a:extLst>
              <a:ext uri="{FF2B5EF4-FFF2-40B4-BE49-F238E27FC236}">
                <a16:creationId xmlns:a16="http://schemas.microsoft.com/office/drawing/2014/main" id="{690F8ACB-2538-B61D-FB91-AC87192B90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2452" y="1325784"/>
            <a:ext cx="8927096" cy="420643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5368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1E372F07-EA58-4323-6A85-B9E07C9E4B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769" y="1676910"/>
            <a:ext cx="11670462" cy="3504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3566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1F5215-EA64-4CF7-079B-BE3C649EBA5D}"/>
              </a:ext>
            </a:extLst>
          </p:cNvPr>
          <p:cNvSpPr>
            <a:spLocks noGrp="1"/>
          </p:cNvSpPr>
          <p:nvPr>
            <p:ph type="title"/>
          </p:nvPr>
        </p:nvSpPr>
        <p:spPr>
          <a:xfrm>
            <a:off x="256032" y="150829"/>
            <a:ext cx="9262086" cy="353858"/>
          </a:xfrm>
        </p:spPr>
        <p:txBody>
          <a:bodyPr>
            <a:normAutofit/>
          </a:bodyPr>
          <a:lstStyle/>
          <a:p>
            <a:r>
              <a:rPr lang="es-ES" sz="1800" dirty="0"/>
              <a:t>SAR</a:t>
            </a:r>
            <a:endParaRPr lang="es-CO" sz="1800" dirty="0"/>
          </a:p>
        </p:txBody>
      </p:sp>
      <p:pic>
        <p:nvPicPr>
          <p:cNvPr id="5" name="Imagen 4">
            <a:extLst>
              <a:ext uri="{FF2B5EF4-FFF2-40B4-BE49-F238E27FC236}">
                <a16:creationId xmlns:a16="http://schemas.microsoft.com/office/drawing/2014/main" id="{B4E21EB8-07F5-FE8A-F83D-89286CAAD7E8}"/>
              </a:ext>
            </a:extLst>
          </p:cNvPr>
          <p:cNvPicPr>
            <a:picLocks noChangeAspect="1"/>
          </p:cNvPicPr>
          <p:nvPr/>
        </p:nvPicPr>
        <p:blipFill>
          <a:blip r:embed="rId3"/>
          <a:stretch>
            <a:fillRect/>
          </a:stretch>
        </p:blipFill>
        <p:spPr>
          <a:xfrm>
            <a:off x="811192" y="424206"/>
            <a:ext cx="4614813" cy="6009588"/>
          </a:xfrm>
          <a:prstGeom prst="rect">
            <a:avLst/>
          </a:prstGeom>
        </p:spPr>
      </p:pic>
      <p:pic>
        <p:nvPicPr>
          <p:cNvPr id="7" name="Imagen 6">
            <a:extLst>
              <a:ext uri="{FF2B5EF4-FFF2-40B4-BE49-F238E27FC236}">
                <a16:creationId xmlns:a16="http://schemas.microsoft.com/office/drawing/2014/main" id="{BCE33856-9335-DF93-75E8-62BE672DFAF1}"/>
              </a:ext>
            </a:extLst>
          </p:cNvPr>
          <p:cNvPicPr>
            <a:picLocks noChangeAspect="1"/>
          </p:cNvPicPr>
          <p:nvPr/>
        </p:nvPicPr>
        <p:blipFill>
          <a:blip r:embed="rId4"/>
          <a:stretch>
            <a:fillRect/>
          </a:stretch>
        </p:blipFill>
        <p:spPr>
          <a:xfrm>
            <a:off x="5715271" y="424206"/>
            <a:ext cx="5848904" cy="6009588"/>
          </a:xfrm>
          <a:prstGeom prst="rect">
            <a:avLst/>
          </a:prstGeom>
        </p:spPr>
      </p:pic>
    </p:spTree>
    <p:extLst>
      <p:ext uri="{BB962C8B-B14F-4D97-AF65-F5344CB8AC3E}">
        <p14:creationId xmlns:p14="http://schemas.microsoft.com/office/powerpoint/2010/main" val="34175433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557168-665A-07C9-8CED-B9B613A167A6}"/>
              </a:ext>
            </a:extLst>
          </p:cNvPr>
          <p:cNvSpPr>
            <a:spLocks noGrp="1"/>
          </p:cNvSpPr>
          <p:nvPr>
            <p:ph type="title"/>
          </p:nvPr>
        </p:nvSpPr>
        <p:spPr>
          <a:xfrm>
            <a:off x="1676400" y="2766218"/>
            <a:ext cx="10515600" cy="1325563"/>
          </a:xfrm>
        </p:spPr>
        <p:txBody>
          <a:bodyPr/>
          <a:lstStyle/>
          <a:p>
            <a:r>
              <a:rPr lang="es-ES" dirty="0"/>
              <a:t>GWR</a:t>
            </a:r>
            <a:endParaRPr lang="es-CO" dirty="0"/>
          </a:p>
        </p:txBody>
      </p:sp>
      <p:pic>
        <p:nvPicPr>
          <p:cNvPr id="6" name="Imagen 5">
            <a:extLst>
              <a:ext uri="{FF2B5EF4-FFF2-40B4-BE49-F238E27FC236}">
                <a16:creationId xmlns:a16="http://schemas.microsoft.com/office/drawing/2014/main" id="{081F1D9F-EE3F-9A76-FAE2-1D7EA13631EB}"/>
              </a:ext>
            </a:extLst>
          </p:cNvPr>
          <p:cNvPicPr>
            <a:picLocks noChangeAspect="1"/>
          </p:cNvPicPr>
          <p:nvPr/>
        </p:nvPicPr>
        <p:blipFill>
          <a:blip r:embed="rId3"/>
          <a:stretch>
            <a:fillRect/>
          </a:stretch>
        </p:blipFill>
        <p:spPr>
          <a:xfrm>
            <a:off x="5488438" y="169476"/>
            <a:ext cx="3655562" cy="6688524"/>
          </a:xfrm>
          <a:prstGeom prst="rect">
            <a:avLst/>
          </a:prstGeom>
        </p:spPr>
      </p:pic>
    </p:spTree>
    <p:extLst>
      <p:ext uri="{BB962C8B-B14F-4D97-AF65-F5344CB8AC3E}">
        <p14:creationId xmlns:p14="http://schemas.microsoft.com/office/powerpoint/2010/main" val="30461588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Gráfico&#10;&#10;El contenido generado por IA puede ser incorrecto.">
            <a:extLst>
              <a:ext uri="{FF2B5EF4-FFF2-40B4-BE49-F238E27FC236}">
                <a16:creationId xmlns:a16="http://schemas.microsoft.com/office/drawing/2014/main" id="{77168CE2-23BC-5E6B-0905-84DE305704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2289" y="3429000"/>
            <a:ext cx="2778622" cy="3008376"/>
          </a:xfrm>
          <a:prstGeom prst="rect">
            <a:avLst/>
          </a:prstGeom>
        </p:spPr>
      </p:pic>
      <p:pic>
        <p:nvPicPr>
          <p:cNvPr id="7" name="Imagen 6" descr="Mapa&#10;&#10;El contenido generado por IA puede ser incorrecto.">
            <a:extLst>
              <a:ext uri="{FF2B5EF4-FFF2-40B4-BE49-F238E27FC236}">
                <a16:creationId xmlns:a16="http://schemas.microsoft.com/office/drawing/2014/main" id="{70922708-1B64-1169-5813-F0ACC34E96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8257" y="3374314"/>
            <a:ext cx="2778623" cy="3064373"/>
          </a:xfrm>
          <a:prstGeom prst="rect">
            <a:avLst/>
          </a:prstGeom>
        </p:spPr>
      </p:pic>
      <p:pic>
        <p:nvPicPr>
          <p:cNvPr id="9" name="Imagen 8" descr="Gráfico&#10;&#10;El contenido generado por IA puede ser incorrecto.">
            <a:extLst>
              <a:ext uri="{FF2B5EF4-FFF2-40B4-BE49-F238E27FC236}">
                <a16:creationId xmlns:a16="http://schemas.microsoft.com/office/drawing/2014/main" id="{3367C548-4360-EDE2-BCF6-CFF8C12450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00911" y="3428154"/>
            <a:ext cx="2830345" cy="3064374"/>
          </a:xfrm>
          <a:prstGeom prst="rect">
            <a:avLst/>
          </a:prstGeom>
        </p:spPr>
      </p:pic>
      <p:pic>
        <p:nvPicPr>
          <p:cNvPr id="11" name="Imagen 10" descr="Mapa&#10;&#10;El contenido generado por IA puede ser incorrecto.">
            <a:extLst>
              <a:ext uri="{FF2B5EF4-FFF2-40B4-BE49-F238E27FC236}">
                <a16:creationId xmlns:a16="http://schemas.microsoft.com/office/drawing/2014/main" id="{4D1D1A17-C1FE-CD30-E387-1E1D0422DE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62161" y="61046"/>
            <a:ext cx="2849439" cy="3135178"/>
          </a:xfrm>
          <a:prstGeom prst="rect">
            <a:avLst/>
          </a:prstGeom>
        </p:spPr>
      </p:pic>
      <p:pic>
        <p:nvPicPr>
          <p:cNvPr id="13" name="Imagen 12" descr="Gráfico&#10;&#10;El contenido generado por IA puede ser incorrecto.">
            <a:extLst>
              <a:ext uri="{FF2B5EF4-FFF2-40B4-BE49-F238E27FC236}">
                <a16:creationId xmlns:a16="http://schemas.microsoft.com/office/drawing/2014/main" id="{3FBAA432-4AD7-D8F2-36B1-FBBF17F40E3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92668" y="116578"/>
            <a:ext cx="2849441" cy="3135178"/>
          </a:xfrm>
          <a:prstGeom prst="rect">
            <a:avLst/>
          </a:prstGeom>
        </p:spPr>
      </p:pic>
      <p:pic>
        <p:nvPicPr>
          <p:cNvPr id="15" name="Imagen 14" descr="Gráfico&#10;&#10;El contenido generado por IA puede ser incorrecto.">
            <a:extLst>
              <a:ext uri="{FF2B5EF4-FFF2-40B4-BE49-F238E27FC236}">
                <a16:creationId xmlns:a16="http://schemas.microsoft.com/office/drawing/2014/main" id="{E1811804-93FA-B6EA-9BCE-7279C4720BA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550" y="61046"/>
            <a:ext cx="2895740" cy="3135178"/>
          </a:xfrm>
          <a:prstGeom prst="rect">
            <a:avLst/>
          </a:prstGeom>
        </p:spPr>
      </p:pic>
      <p:pic>
        <p:nvPicPr>
          <p:cNvPr id="17" name="Imagen 16" descr="Gráfico&#10;&#10;El contenido generado por IA puede ser incorrecto.">
            <a:extLst>
              <a:ext uri="{FF2B5EF4-FFF2-40B4-BE49-F238E27FC236}">
                <a16:creationId xmlns:a16="http://schemas.microsoft.com/office/drawing/2014/main" id="{6A9F0B9D-1496-9C4E-CB8C-A280D60BF31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32438" y="61046"/>
            <a:ext cx="3060230" cy="3313268"/>
          </a:xfrm>
          <a:prstGeom prst="rect">
            <a:avLst/>
          </a:prstGeom>
        </p:spPr>
      </p:pic>
    </p:spTree>
    <p:extLst>
      <p:ext uri="{BB962C8B-B14F-4D97-AF65-F5344CB8AC3E}">
        <p14:creationId xmlns:p14="http://schemas.microsoft.com/office/powerpoint/2010/main" val="3354167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17483771-E67A-812B-A254-B4DCA69105CE}"/>
              </a:ext>
            </a:extLst>
          </p:cNvPr>
          <p:cNvSpPr txBox="1"/>
          <p:nvPr/>
        </p:nvSpPr>
        <p:spPr>
          <a:xfrm>
            <a:off x="249174" y="271195"/>
            <a:ext cx="6094476" cy="646331"/>
          </a:xfrm>
          <a:prstGeom prst="rect">
            <a:avLst/>
          </a:prstGeom>
          <a:noFill/>
        </p:spPr>
        <p:txBody>
          <a:bodyPr wrap="square">
            <a:spAutoFit/>
          </a:bodyPr>
          <a:lstStyle/>
          <a:p>
            <a:r>
              <a:rPr lang="es-ES" dirty="0"/>
              <a:t>Predicción del Conteo de Deslizamientos por Escenario Climático</a:t>
            </a:r>
            <a:endParaRPr lang="es-CO" dirty="0"/>
          </a:p>
        </p:txBody>
      </p:sp>
      <p:pic>
        <p:nvPicPr>
          <p:cNvPr id="9" name="Imagen 8" descr="Gráfico, Gráfico de dispersión&#10;&#10;El contenido generado por IA puede ser incorrecto.">
            <a:extLst>
              <a:ext uri="{FF2B5EF4-FFF2-40B4-BE49-F238E27FC236}">
                <a16:creationId xmlns:a16="http://schemas.microsoft.com/office/drawing/2014/main" id="{CDFAD13F-863D-839A-D766-B10288E50E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768" y="1355934"/>
            <a:ext cx="11332464" cy="4146131"/>
          </a:xfrm>
          <a:prstGeom prst="rect">
            <a:avLst/>
          </a:prstGeom>
        </p:spPr>
      </p:pic>
    </p:spTree>
    <p:extLst>
      <p:ext uri="{BB962C8B-B14F-4D97-AF65-F5344CB8AC3E}">
        <p14:creationId xmlns:p14="http://schemas.microsoft.com/office/powerpoint/2010/main" val="2923594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3FFDCCE-813F-EC1E-81AF-0F992BCAFDFE}"/>
              </a:ext>
            </a:extLst>
          </p:cNvPr>
          <p:cNvPicPr>
            <a:picLocks noChangeAspect="1"/>
          </p:cNvPicPr>
          <p:nvPr/>
        </p:nvPicPr>
        <p:blipFill>
          <a:blip r:embed="rId3"/>
          <a:stretch>
            <a:fillRect/>
          </a:stretch>
        </p:blipFill>
        <p:spPr>
          <a:xfrm>
            <a:off x="627914" y="1339379"/>
            <a:ext cx="5268060" cy="5258534"/>
          </a:xfrm>
          <a:prstGeom prst="rect">
            <a:avLst/>
          </a:prstGeom>
        </p:spPr>
      </p:pic>
      <p:pic>
        <p:nvPicPr>
          <p:cNvPr id="7" name="Imagen 6">
            <a:extLst>
              <a:ext uri="{FF2B5EF4-FFF2-40B4-BE49-F238E27FC236}">
                <a16:creationId xmlns:a16="http://schemas.microsoft.com/office/drawing/2014/main" id="{50D64542-22B4-AF1D-DC6F-0165AA4251A7}"/>
              </a:ext>
            </a:extLst>
          </p:cNvPr>
          <p:cNvPicPr>
            <a:picLocks noChangeAspect="1"/>
          </p:cNvPicPr>
          <p:nvPr/>
        </p:nvPicPr>
        <p:blipFill>
          <a:blip r:embed="rId4"/>
          <a:stretch>
            <a:fillRect/>
          </a:stretch>
        </p:blipFill>
        <p:spPr>
          <a:xfrm>
            <a:off x="6296028" y="1339379"/>
            <a:ext cx="4532910" cy="5258533"/>
          </a:xfrm>
          <a:prstGeom prst="rect">
            <a:avLst/>
          </a:prstGeom>
        </p:spPr>
      </p:pic>
      <p:sp>
        <p:nvSpPr>
          <p:cNvPr id="8" name="Rectángulo 7">
            <a:extLst>
              <a:ext uri="{FF2B5EF4-FFF2-40B4-BE49-F238E27FC236}">
                <a16:creationId xmlns:a16="http://schemas.microsoft.com/office/drawing/2014/main" id="{713C5F7A-D736-C5AF-0F2A-6772F537E89C}"/>
              </a:ext>
            </a:extLst>
          </p:cNvPr>
          <p:cNvSpPr/>
          <p:nvPr/>
        </p:nvSpPr>
        <p:spPr>
          <a:xfrm>
            <a:off x="627914" y="260555"/>
            <a:ext cx="962025"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s-ES" dirty="0"/>
              <a:t>MGWR</a:t>
            </a:r>
            <a:endParaRPr lang="es-CO" dirty="0"/>
          </a:p>
        </p:txBody>
      </p:sp>
    </p:spTree>
    <p:extLst>
      <p:ext uri="{BB962C8B-B14F-4D97-AF65-F5344CB8AC3E}">
        <p14:creationId xmlns:p14="http://schemas.microsoft.com/office/powerpoint/2010/main" val="1172069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descr="Gráfico&#10;&#10;El contenido generado por IA puede ser incorrecto.">
            <a:extLst>
              <a:ext uri="{FF2B5EF4-FFF2-40B4-BE49-F238E27FC236}">
                <a16:creationId xmlns:a16="http://schemas.microsoft.com/office/drawing/2014/main" id="{39DB21A3-A15A-B16A-60C8-B3C7F3BCDA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74527" y="267541"/>
            <a:ext cx="2499972" cy="2750667"/>
          </a:xfrm>
        </p:spPr>
      </p:pic>
      <p:pic>
        <p:nvPicPr>
          <p:cNvPr id="7" name="Imagen 6" descr="Imagen que contiene Gráfico&#10;&#10;El contenido generado por IA puede ser incorrecto.">
            <a:extLst>
              <a:ext uri="{FF2B5EF4-FFF2-40B4-BE49-F238E27FC236}">
                <a16:creationId xmlns:a16="http://schemas.microsoft.com/office/drawing/2014/main" id="{F4D8B271-86EF-A1C8-A838-D03F278C0D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3683" y="3429000"/>
            <a:ext cx="2662078" cy="2824139"/>
          </a:xfrm>
          <a:prstGeom prst="rect">
            <a:avLst/>
          </a:prstGeom>
        </p:spPr>
      </p:pic>
      <p:pic>
        <p:nvPicPr>
          <p:cNvPr id="9" name="Imagen 8" descr="Gráfico, Mapa&#10;&#10;El contenido generado por IA puede ser incorrecto.">
            <a:extLst>
              <a:ext uri="{FF2B5EF4-FFF2-40B4-BE49-F238E27FC236}">
                <a16:creationId xmlns:a16="http://schemas.microsoft.com/office/drawing/2014/main" id="{9B88A0A6-E8D2-2A44-B2D1-50D6832C28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1136" y="3398602"/>
            <a:ext cx="2690733" cy="2854537"/>
          </a:xfrm>
          <a:prstGeom prst="rect">
            <a:avLst/>
          </a:prstGeom>
        </p:spPr>
      </p:pic>
      <p:pic>
        <p:nvPicPr>
          <p:cNvPr id="11" name="Imagen 10" descr="Gráfico&#10;&#10;El contenido generado por IA puede ser incorrecto.">
            <a:extLst>
              <a:ext uri="{FF2B5EF4-FFF2-40B4-BE49-F238E27FC236}">
                <a16:creationId xmlns:a16="http://schemas.microsoft.com/office/drawing/2014/main" id="{DED89CF2-3194-8594-8000-753FAC1BB2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72654" y="3398602"/>
            <a:ext cx="2731683" cy="2854537"/>
          </a:xfrm>
          <a:prstGeom prst="rect">
            <a:avLst/>
          </a:prstGeom>
        </p:spPr>
      </p:pic>
      <p:pic>
        <p:nvPicPr>
          <p:cNvPr id="13" name="Imagen 12" descr="Gráfico, Mapa&#10;&#10;El contenido generado por IA puede ser incorrecto.">
            <a:extLst>
              <a:ext uri="{FF2B5EF4-FFF2-40B4-BE49-F238E27FC236}">
                <a16:creationId xmlns:a16="http://schemas.microsoft.com/office/drawing/2014/main" id="{A2D70A95-EDA0-D141-23AF-973F7A8E3D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61291" y="267541"/>
            <a:ext cx="2540595" cy="2750667"/>
          </a:xfrm>
          <a:prstGeom prst="rect">
            <a:avLst/>
          </a:prstGeom>
        </p:spPr>
      </p:pic>
      <p:pic>
        <p:nvPicPr>
          <p:cNvPr id="15" name="Imagen 14" descr="Gráfico&#10;&#10;El contenido generado por IA puede ser incorrecto.">
            <a:extLst>
              <a:ext uri="{FF2B5EF4-FFF2-40B4-BE49-F238E27FC236}">
                <a16:creationId xmlns:a16="http://schemas.microsoft.com/office/drawing/2014/main" id="{AF44460C-B633-B254-7B88-C3B2AC71585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88678" y="267541"/>
            <a:ext cx="2494169" cy="2750667"/>
          </a:xfrm>
          <a:prstGeom prst="rect">
            <a:avLst/>
          </a:prstGeom>
        </p:spPr>
      </p:pic>
      <p:pic>
        <p:nvPicPr>
          <p:cNvPr id="17" name="Imagen 16" descr="Gráfico&#10;&#10;El contenido generado por IA puede ser incorrecto.">
            <a:extLst>
              <a:ext uri="{FF2B5EF4-FFF2-40B4-BE49-F238E27FC236}">
                <a16:creationId xmlns:a16="http://schemas.microsoft.com/office/drawing/2014/main" id="{06FB8AB4-03D7-7337-1EE8-2B945B667CF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1680" y="267541"/>
            <a:ext cx="2592822" cy="2750667"/>
          </a:xfrm>
          <a:prstGeom prst="rect">
            <a:avLst/>
          </a:prstGeom>
        </p:spPr>
      </p:pic>
    </p:spTree>
    <p:extLst>
      <p:ext uri="{BB962C8B-B14F-4D97-AF65-F5344CB8AC3E}">
        <p14:creationId xmlns:p14="http://schemas.microsoft.com/office/powerpoint/2010/main" val="4172270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cxnSp>
        <p:nvCxnSpPr>
          <p:cNvPr id="4" name="Conector recto 3"/>
          <p:cNvCxnSpPr/>
          <p:nvPr/>
        </p:nvCxnSpPr>
        <p:spPr>
          <a:xfrm>
            <a:off x="3368757" y="2969230"/>
            <a:ext cx="5810117" cy="0"/>
          </a:xfrm>
          <a:prstGeom prst="line">
            <a:avLst/>
          </a:prstGeom>
          <a:ln/>
        </p:spPr>
        <p:style>
          <a:lnRef idx="2">
            <a:schemeClr val="dk1"/>
          </a:lnRef>
          <a:fillRef idx="0">
            <a:schemeClr val="dk1"/>
          </a:fillRef>
          <a:effectRef idx="1">
            <a:schemeClr val="dk1"/>
          </a:effectRef>
          <a:fontRef idx="minor">
            <a:schemeClr val="tx1"/>
          </a:fontRef>
        </p:style>
      </p:cxnSp>
      <p:sp>
        <p:nvSpPr>
          <p:cNvPr id="7" name="Título 1"/>
          <p:cNvSpPr txBox="1">
            <a:spLocks/>
          </p:cNvSpPr>
          <p:nvPr/>
        </p:nvSpPr>
        <p:spPr>
          <a:xfrm>
            <a:off x="3161319" y="3533127"/>
            <a:ext cx="6201268" cy="970114"/>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s-ES" sz="1800" dirty="0">
                <a:solidFill>
                  <a:srgbClr val="172B7E"/>
                </a:solidFill>
                <a:latin typeface="Ancizar Serif"/>
                <a:cs typeface="Ancizar Serif"/>
              </a:rPr>
              <a:t>Samuel </a:t>
            </a:r>
            <a:r>
              <a:rPr lang="es-ES" sz="1800" dirty="0" err="1">
                <a:solidFill>
                  <a:srgbClr val="172B7E"/>
                </a:solidFill>
                <a:latin typeface="Ancizar Serif"/>
                <a:cs typeface="Ancizar Serif"/>
              </a:rPr>
              <a:t>Volkmar</a:t>
            </a:r>
            <a:r>
              <a:rPr lang="es-ES" sz="1800" dirty="0">
                <a:solidFill>
                  <a:srgbClr val="172B7E"/>
                </a:solidFill>
                <a:latin typeface="Ancizar Serif"/>
                <a:cs typeface="Ancizar Serif"/>
              </a:rPr>
              <a:t> </a:t>
            </a:r>
            <a:r>
              <a:rPr lang="es-ES" sz="1800" dirty="0" err="1">
                <a:solidFill>
                  <a:srgbClr val="172B7E"/>
                </a:solidFill>
                <a:latin typeface="Ancizar Serif"/>
                <a:cs typeface="Ancizar Serif"/>
              </a:rPr>
              <a:t>Velez</a:t>
            </a:r>
            <a:endParaRPr lang="es-ES" sz="1800" dirty="0">
              <a:solidFill>
                <a:srgbClr val="172B7E"/>
              </a:solidFill>
              <a:latin typeface="Ancizar Serif"/>
              <a:cs typeface="Ancizar Serif"/>
            </a:endParaRPr>
          </a:p>
          <a:p>
            <a:endParaRPr lang="es-ES" sz="1800" dirty="0">
              <a:solidFill>
                <a:srgbClr val="172B7E"/>
              </a:solidFill>
              <a:latin typeface="Ancizar Serif"/>
              <a:cs typeface="Ancizar Serif"/>
            </a:endParaRPr>
          </a:p>
          <a:p>
            <a:r>
              <a:rPr lang="es-ES" sz="1800" dirty="0">
                <a:solidFill>
                  <a:srgbClr val="172B7E"/>
                </a:solidFill>
                <a:latin typeface="Ancizar Serif"/>
                <a:cs typeface="Ancizar Serif"/>
              </a:rPr>
              <a:t>Facultad de Minas</a:t>
            </a:r>
          </a:p>
        </p:txBody>
      </p:sp>
      <p:pic>
        <p:nvPicPr>
          <p:cNvPr id="7172" name="Picture 4" descr="Hindcasting and nowcasting rainfall-induced landslides – do global  precipitation estimates help? « TopoToolbox">
            <a:extLst>
              <a:ext uri="{FF2B5EF4-FFF2-40B4-BE49-F238E27FC236}">
                <a16:creationId xmlns:a16="http://schemas.microsoft.com/office/drawing/2014/main" id="{9306BBE6-D612-7509-8AC6-80CE88A0B3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9778" y="2"/>
            <a:ext cx="8913254" cy="5938456"/>
          </a:xfrm>
          <a:prstGeom prst="rect">
            <a:avLst/>
          </a:prstGeom>
          <a:noFill/>
          <a:extLst>
            <a:ext uri="{909E8E84-426E-40DD-AFC4-6F175D3DCCD1}">
              <a14:hiddenFill xmlns:a14="http://schemas.microsoft.com/office/drawing/2010/main">
                <a:solidFill>
                  <a:srgbClr val="FFFFFF"/>
                </a:solidFill>
              </a14:hiddenFill>
            </a:ext>
          </a:extLst>
        </p:spPr>
      </p:pic>
      <p:sp>
        <p:nvSpPr>
          <p:cNvPr id="8" name="Rectángulo 7">
            <a:extLst>
              <a:ext uri="{FF2B5EF4-FFF2-40B4-BE49-F238E27FC236}">
                <a16:creationId xmlns:a16="http://schemas.microsoft.com/office/drawing/2014/main" id="{A790D8A5-73EB-9011-6150-548C1A19B589}"/>
              </a:ext>
            </a:extLst>
          </p:cNvPr>
          <p:cNvSpPr/>
          <p:nvPr/>
        </p:nvSpPr>
        <p:spPr>
          <a:xfrm>
            <a:off x="1888968" y="1203173"/>
            <a:ext cx="2959578" cy="3670475"/>
          </a:xfrm>
          <a:prstGeom prst="rect">
            <a:avLst/>
          </a:prstGeom>
          <a:solidFill>
            <a:schemeClr val="accent1">
              <a:alpha val="71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3" name="Título 1"/>
          <p:cNvSpPr txBox="1">
            <a:spLocks/>
          </p:cNvSpPr>
          <p:nvPr/>
        </p:nvSpPr>
        <p:spPr>
          <a:xfrm>
            <a:off x="1888968" y="2553354"/>
            <a:ext cx="2959578" cy="970114"/>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s-ES" sz="3200" b="1" dirty="0"/>
              <a:t>Impactos del Cambio Climático en la Susceptibilidad a Deslizamientos en Colombia</a:t>
            </a:r>
            <a:endParaRPr lang="es-ES" sz="3200" b="1" dirty="0">
              <a:latin typeface="Ancizar Serif"/>
              <a:cs typeface="Ancizar Serif"/>
            </a:endParaRPr>
          </a:p>
        </p:txBody>
      </p:sp>
    </p:spTree>
    <p:extLst>
      <p:ext uri="{BB962C8B-B14F-4D97-AF65-F5344CB8AC3E}">
        <p14:creationId xmlns:p14="http://schemas.microsoft.com/office/powerpoint/2010/main" val="2374332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Gráfico, Gráfico de dispersión&#10;&#10;El contenido generado por IA puede ser incorrecto.">
            <a:extLst>
              <a:ext uri="{FF2B5EF4-FFF2-40B4-BE49-F238E27FC236}">
                <a16:creationId xmlns:a16="http://schemas.microsoft.com/office/drawing/2014/main" id="{0DDD4966-EA7B-3A72-BAF7-258C2FE997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875" y="1397079"/>
            <a:ext cx="11144250" cy="4063841"/>
          </a:xfrm>
          <a:prstGeom prst="rect">
            <a:avLst/>
          </a:prstGeom>
        </p:spPr>
      </p:pic>
    </p:spTree>
    <p:extLst>
      <p:ext uri="{BB962C8B-B14F-4D97-AF65-F5344CB8AC3E}">
        <p14:creationId xmlns:p14="http://schemas.microsoft.com/office/powerpoint/2010/main" val="9220586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05D22D-F1BC-8C4A-00B5-03F1B06DC9C0}"/>
              </a:ext>
            </a:extLst>
          </p:cNvPr>
          <p:cNvSpPr>
            <a:spLocks noGrp="1"/>
          </p:cNvSpPr>
          <p:nvPr>
            <p:ph type="title"/>
          </p:nvPr>
        </p:nvSpPr>
        <p:spPr/>
        <p:txBody>
          <a:bodyPr/>
          <a:lstStyle/>
          <a:p>
            <a:r>
              <a:rPr lang="es-ES" dirty="0"/>
              <a:t>Conclusiones</a:t>
            </a:r>
            <a:endParaRPr lang="es-CO" dirty="0"/>
          </a:p>
        </p:txBody>
      </p:sp>
      <p:sp>
        <p:nvSpPr>
          <p:cNvPr id="5" name="CuadroTexto 4">
            <a:extLst>
              <a:ext uri="{FF2B5EF4-FFF2-40B4-BE49-F238E27FC236}">
                <a16:creationId xmlns:a16="http://schemas.microsoft.com/office/drawing/2014/main" id="{04307448-9A92-553D-5B62-74BE2146C2F6}"/>
              </a:ext>
            </a:extLst>
          </p:cNvPr>
          <p:cNvSpPr txBox="1"/>
          <p:nvPr/>
        </p:nvSpPr>
        <p:spPr>
          <a:xfrm>
            <a:off x="508000" y="1690688"/>
            <a:ext cx="8102600" cy="3693319"/>
          </a:xfrm>
          <a:prstGeom prst="rect">
            <a:avLst/>
          </a:prstGeom>
          <a:noFill/>
        </p:spPr>
        <p:txBody>
          <a:bodyPr wrap="square">
            <a:spAutoFit/>
          </a:bodyPr>
          <a:lstStyle/>
          <a:p>
            <a:pPr>
              <a:buFont typeface="+mj-lt"/>
              <a:buAutoNum type="arabicPeriod"/>
            </a:pPr>
            <a:r>
              <a:rPr lang="es-ES" b="1" dirty="0"/>
              <a:t>El espacio es crítico</a:t>
            </a:r>
            <a:r>
              <a:rPr lang="es-ES" dirty="0"/>
              <a:t>: 52% de efecto vecindad significa que la gestión debe ser territorial, no puntual.</a:t>
            </a:r>
          </a:p>
          <a:p>
            <a:pPr>
              <a:buFont typeface="+mj-lt"/>
              <a:buAutoNum type="arabicPeriod"/>
            </a:pPr>
            <a:r>
              <a:rPr lang="es-ES" b="1" dirty="0"/>
              <a:t>La topografía domina</a:t>
            </a:r>
            <a:r>
              <a:rPr lang="es-ES" dirty="0"/>
              <a:t>: Variables climáticas son importantes pero secundarias frente a pendiente y elevación.</a:t>
            </a:r>
          </a:p>
          <a:p>
            <a:pPr>
              <a:buFont typeface="+mj-lt"/>
              <a:buAutoNum type="arabicPeriod"/>
            </a:pPr>
            <a:r>
              <a:rPr lang="es-ES" b="1" dirty="0"/>
              <a:t>La heterogeneidad espacial es real</a:t>
            </a:r>
            <a:r>
              <a:rPr lang="es-ES" dirty="0"/>
              <a:t>: Los procesos varían geográficamente de manera sistemática.</a:t>
            </a:r>
          </a:p>
          <a:p>
            <a:pPr>
              <a:buNone/>
            </a:pPr>
            <a:r>
              <a:rPr lang="es-ES" b="1" dirty="0"/>
              <a:t>Limitación importante</a:t>
            </a:r>
            <a:r>
              <a:rPr lang="es-ES" dirty="0"/>
              <a:t>: Resolución gruesa de precipitación (25 km) puede perder variabilidad local crítica.</a:t>
            </a:r>
          </a:p>
          <a:p>
            <a:r>
              <a:rPr lang="es-ES" b="1" dirty="0"/>
              <a:t>Implicación para gestión</a:t>
            </a:r>
            <a:r>
              <a:rPr lang="es-ES" dirty="0"/>
              <a:t>: Las intervenciones deben ser coordinadas regionalmente. El cambio climático alterará patrones, pero la topografía seguirá siendo el factor dominante. Nuestras estrategias de adaptación deben reconocer tanto la persistencia topográfica como la nueva variabilidad climática.</a:t>
            </a:r>
          </a:p>
        </p:txBody>
      </p:sp>
    </p:spTree>
    <p:extLst>
      <p:ext uri="{BB962C8B-B14F-4D97-AF65-F5344CB8AC3E}">
        <p14:creationId xmlns:p14="http://schemas.microsoft.com/office/powerpoint/2010/main" val="20118371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p:cNvSpPr txBox="1">
            <a:spLocks/>
          </p:cNvSpPr>
          <p:nvPr/>
        </p:nvSpPr>
        <p:spPr>
          <a:xfrm>
            <a:off x="2001376" y="239030"/>
            <a:ext cx="6609810" cy="395940"/>
          </a:xfrm>
          <a:prstGeom prst="rect">
            <a:avLst/>
          </a:prstGeom>
        </p:spPr>
        <p:txBody>
          <a:bodyPr vert="horz" lIns="91440" tIns="45720" rIns="91440" bIns="45720" rtlCol="0" anchor="ctr">
            <a:normAutofit fontScale="90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2400" dirty="0">
                <a:solidFill>
                  <a:srgbClr val="172B7E"/>
                </a:solidFill>
                <a:latin typeface="Ancizar Serif Extrabold" panose="020A0902070300000003" pitchFamily="18" charset="0"/>
                <a:cs typeface="Ancizar Sans Extrabold"/>
              </a:rPr>
              <a:t>Título Ancízar Serif </a:t>
            </a:r>
            <a:r>
              <a:rPr lang="es-ES" sz="2400" dirty="0" err="1">
                <a:solidFill>
                  <a:srgbClr val="172B7E"/>
                </a:solidFill>
                <a:latin typeface="Ancizar Serif Extrabold" panose="020A0902070300000003" pitchFamily="18" charset="0"/>
                <a:cs typeface="Ancizar Sans Extrabold"/>
              </a:rPr>
              <a:t>Extrabold</a:t>
            </a:r>
            <a:r>
              <a:rPr lang="es-ES" sz="2400" dirty="0">
                <a:solidFill>
                  <a:srgbClr val="172B7E"/>
                </a:solidFill>
                <a:latin typeface="Ancizar Serif Extrabold" panose="020A0902070300000003" pitchFamily="18" charset="0"/>
                <a:cs typeface="Ancizar Sans Extrabold"/>
              </a:rPr>
              <a:t> 22 pt</a:t>
            </a:r>
          </a:p>
        </p:txBody>
      </p:sp>
      <p:sp>
        <p:nvSpPr>
          <p:cNvPr id="5" name="Título 1"/>
          <p:cNvSpPr txBox="1">
            <a:spLocks/>
          </p:cNvSpPr>
          <p:nvPr/>
        </p:nvSpPr>
        <p:spPr>
          <a:xfrm>
            <a:off x="2001376" y="641724"/>
            <a:ext cx="7877165" cy="242291"/>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1400" spc="300" dirty="0">
                <a:solidFill>
                  <a:srgbClr val="172B7E"/>
                </a:solidFill>
                <a:latin typeface="Ancizar Sans" panose="020B0602040300000003" pitchFamily="34" charset="0"/>
                <a:cs typeface="Ancizar Serif"/>
              </a:rPr>
              <a:t>SUBTÍTULO ANCÍZAR SANS </a:t>
            </a:r>
            <a:r>
              <a:rPr lang="mr-IN" sz="1400" spc="300" dirty="0">
                <a:solidFill>
                  <a:srgbClr val="172B7E"/>
                </a:solidFill>
                <a:latin typeface="Ancizar Sans" panose="020B0602040300000003" pitchFamily="34" charset="0"/>
                <a:cs typeface="Ancizar Serif"/>
              </a:rPr>
              <a:t>–</a:t>
            </a:r>
            <a:r>
              <a:rPr lang="es-ES" sz="1400" spc="300" dirty="0">
                <a:solidFill>
                  <a:srgbClr val="172B7E"/>
                </a:solidFill>
                <a:latin typeface="Ancizar Sans" panose="020B0602040300000003" pitchFamily="34" charset="0"/>
                <a:cs typeface="Ancizar Serif"/>
              </a:rPr>
              <a:t> ESPACIADO INTERLETRA SEPARADO </a:t>
            </a:r>
            <a:r>
              <a:rPr lang="mr-IN" sz="1400" spc="300" dirty="0">
                <a:solidFill>
                  <a:srgbClr val="172B7E"/>
                </a:solidFill>
                <a:latin typeface="Ancizar Sans" panose="020B0602040300000003" pitchFamily="34" charset="0"/>
                <a:cs typeface="Ancizar Serif"/>
              </a:rPr>
              <a:t>–</a:t>
            </a:r>
            <a:r>
              <a:rPr lang="es-ES" sz="1400" spc="300" dirty="0">
                <a:solidFill>
                  <a:srgbClr val="172B7E"/>
                </a:solidFill>
                <a:latin typeface="Ancizar Sans" panose="020B0602040300000003" pitchFamily="34" charset="0"/>
                <a:cs typeface="Ancizar Serif"/>
              </a:rPr>
              <a:t> 14pt</a:t>
            </a:r>
          </a:p>
        </p:txBody>
      </p:sp>
      <p:sp>
        <p:nvSpPr>
          <p:cNvPr id="10" name="CuadroTexto 9"/>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sp>
        <p:nvSpPr>
          <p:cNvPr id="2" name="Título 1">
            <a:extLst>
              <a:ext uri="{FF2B5EF4-FFF2-40B4-BE49-F238E27FC236}">
                <a16:creationId xmlns:a16="http://schemas.microsoft.com/office/drawing/2014/main" id="{19424E6D-30F5-DD22-9F13-5D07D8D83D5D}"/>
              </a:ext>
            </a:extLst>
          </p:cNvPr>
          <p:cNvSpPr>
            <a:spLocks noGrp="1"/>
          </p:cNvSpPr>
          <p:nvPr>
            <p:ph type="title"/>
          </p:nvPr>
        </p:nvSpPr>
        <p:spPr>
          <a:xfrm>
            <a:off x="508000" y="780575"/>
            <a:ext cx="1725706" cy="796701"/>
          </a:xfrm>
        </p:spPr>
        <p:txBody>
          <a:bodyPr/>
          <a:lstStyle/>
          <a:p>
            <a:r>
              <a:rPr lang="es-ES" sz="2200" dirty="0">
                <a:solidFill>
                  <a:srgbClr val="172B7E"/>
                </a:solidFill>
                <a:latin typeface="Ancizar Serif Extrabold" panose="020A0902070300000003" pitchFamily="18" charset="0"/>
              </a:rPr>
              <a:t>Conclusiones</a:t>
            </a:r>
            <a:endParaRPr lang="es-CO" sz="2200" dirty="0">
              <a:solidFill>
                <a:srgbClr val="172B7E"/>
              </a:solidFill>
              <a:latin typeface="Ancizar Serif Extrabold" panose="020A0902070300000003" pitchFamily="18" charset="0"/>
            </a:endParaRPr>
          </a:p>
        </p:txBody>
      </p:sp>
      <p:sp>
        <p:nvSpPr>
          <p:cNvPr id="3" name="CuadroTexto 2">
            <a:extLst>
              <a:ext uri="{FF2B5EF4-FFF2-40B4-BE49-F238E27FC236}">
                <a16:creationId xmlns:a16="http://schemas.microsoft.com/office/drawing/2014/main" id="{29E55C16-C136-5F17-0D09-22F9E1CA6EE6}"/>
              </a:ext>
            </a:extLst>
          </p:cNvPr>
          <p:cNvSpPr txBox="1"/>
          <p:nvPr/>
        </p:nvSpPr>
        <p:spPr>
          <a:xfrm>
            <a:off x="680122" y="1577276"/>
            <a:ext cx="8102600" cy="3416320"/>
          </a:xfrm>
          <a:prstGeom prst="rect">
            <a:avLst/>
          </a:prstGeom>
          <a:noFill/>
        </p:spPr>
        <p:txBody>
          <a:bodyPr wrap="square">
            <a:spAutoFit/>
          </a:bodyPr>
          <a:lstStyle/>
          <a:p>
            <a:pPr>
              <a:buFont typeface="+mj-lt"/>
              <a:buAutoNum type="arabicPeriod"/>
            </a:pPr>
            <a:r>
              <a:rPr lang="es-ES" sz="1400" spc="300" dirty="0">
                <a:solidFill>
                  <a:srgbClr val="172B7E"/>
                </a:solidFill>
                <a:latin typeface="Ancizar Sans" panose="020B0602040300000003" pitchFamily="34" charset="0"/>
                <a:ea typeface="+mj-ea"/>
              </a:rPr>
              <a:t>Hay dependencia espacial</a:t>
            </a:r>
            <a:r>
              <a:rPr lang="es-ES" dirty="0"/>
              <a:t>: 52% de efecto vecindad significa que la gestión debe ser territorial, no puntual.</a:t>
            </a:r>
          </a:p>
          <a:p>
            <a:pPr>
              <a:buFont typeface="+mj-lt"/>
              <a:buAutoNum type="arabicPeriod"/>
            </a:pPr>
            <a:r>
              <a:rPr lang="es-ES" sz="1400" spc="300" dirty="0">
                <a:solidFill>
                  <a:srgbClr val="172B7E"/>
                </a:solidFill>
                <a:latin typeface="Ancizar Sans" panose="020B0602040300000003" pitchFamily="34" charset="0"/>
                <a:ea typeface="+mj-ea"/>
              </a:rPr>
              <a:t>La topografía domina</a:t>
            </a:r>
            <a:r>
              <a:rPr lang="es-ES" dirty="0"/>
              <a:t>: Variables climáticas son importantes pero secundarias frente a pendiente y elevación.</a:t>
            </a:r>
          </a:p>
          <a:p>
            <a:pPr>
              <a:buFont typeface="+mj-lt"/>
              <a:buAutoNum type="arabicPeriod"/>
            </a:pPr>
            <a:r>
              <a:rPr lang="es-ES" sz="1400" spc="300" dirty="0">
                <a:solidFill>
                  <a:srgbClr val="172B7E"/>
                </a:solidFill>
                <a:latin typeface="Ancizar Sans" panose="020B0602040300000003" pitchFamily="34" charset="0"/>
                <a:ea typeface="+mj-ea"/>
              </a:rPr>
              <a:t>La heterogeneidad espacial es real</a:t>
            </a:r>
            <a:r>
              <a:rPr lang="es-ES" dirty="0"/>
              <a:t>: Los procesos varían geográficamente de manera sistemática.</a:t>
            </a:r>
          </a:p>
          <a:p>
            <a:pPr>
              <a:buNone/>
            </a:pPr>
            <a:r>
              <a:rPr lang="es-ES" sz="1400" spc="300" dirty="0">
                <a:solidFill>
                  <a:srgbClr val="172B7E"/>
                </a:solidFill>
                <a:latin typeface="Ancizar Sans" panose="020B0602040300000003" pitchFamily="34" charset="0"/>
                <a:ea typeface="+mj-ea"/>
              </a:rPr>
              <a:t>4. Limitación importante: </a:t>
            </a:r>
            <a:r>
              <a:rPr lang="es-ES" dirty="0"/>
              <a:t>Resolución gruesa de precipitación (25 km) puede perder variabilidad local crítica.</a:t>
            </a:r>
          </a:p>
          <a:p>
            <a:r>
              <a:rPr lang="es-ES" b="1" dirty="0"/>
              <a:t>Implicación para gestión</a:t>
            </a:r>
            <a:r>
              <a:rPr lang="es-ES" dirty="0"/>
              <a:t>: Las intervenciones deben ser coordinadas regionalmente. El cambio climático alterará patrones, pero la topografía seguirá siendo el factor dominante. Nuestras estrategias de adaptación deben reconocer tanto la persistencia topográfica como la nueva variabilidad climática.</a:t>
            </a:r>
          </a:p>
        </p:txBody>
      </p:sp>
    </p:spTree>
    <p:extLst>
      <p:ext uri="{BB962C8B-B14F-4D97-AF65-F5344CB8AC3E}">
        <p14:creationId xmlns:p14="http://schemas.microsoft.com/office/powerpoint/2010/main" val="3509322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5"/>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3" name="Marcador de contenido 6" descr="Mapa&#10;&#10;El contenido generado por IA puede ser incorrecto.">
            <a:extLst>
              <a:ext uri="{FF2B5EF4-FFF2-40B4-BE49-F238E27FC236}">
                <a16:creationId xmlns:a16="http://schemas.microsoft.com/office/drawing/2014/main" id="{414B4091-1E97-C48D-CDDB-1641501BEA2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31040" y="1264412"/>
            <a:ext cx="3082409" cy="3082409"/>
          </a:xfrm>
          <a:ln>
            <a:solidFill>
              <a:schemeClr val="accent1"/>
            </a:solidFill>
          </a:ln>
        </p:spPr>
      </p:pic>
      <p:pic>
        <p:nvPicPr>
          <p:cNvPr id="4" name="Picture 2">
            <a:extLst>
              <a:ext uri="{FF2B5EF4-FFF2-40B4-BE49-F238E27FC236}">
                <a16:creationId xmlns:a16="http://schemas.microsoft.com/office/drawing/2014/main" id="{35B0017B-B3FC-A237-232C-5258212AF0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6147" y="1264412"/>
            <a:ext cx="3105955" cy="3082409"/>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557279DA-D411-649B-35A0-2A0FD97D47DD}"/>
              </a:ext>
            </a:extLst>
          </p:cNvPr>
          <p:cNvSpPr txBox="1"/>
          <p:nvPr/>
        </p:nvSpPr>
        <p:spPr>
          <a:xfrm>
            <a:off x="573002" y="377611"/>
            <a:ext cx="6505574" cy="430887"/>
          </a:xfrm>
          <a:prstGeom prst="rect">
            <a:avLst/>
          </a:prstGeom>
          <a:noFill/>
        </p:spPr>
        <p:txBody>
          <a:bodyPr wrap="square">
            <a:spAutoFit/>
          </a:bodyPr>
          <a:lstStyle/>
          <a:p>
            <a:r>
              <a:rPr lang="es-ES" sz="2200" dirty="0">
                <a:solidFill>
                  <a:srgbClr val="172B7E"/>
                </a:solidFill>
                <a:latin typeface="Ancizar Serif Extrabold" panose="020A0902070300000003" pitchFamily="18" charset="0"/>
                <a:ea typeface="+mj-ea"/>
              </a:rPr>
              <a:t>Área de Estudio y Objetivos </a:t>
            </a:r>
            <a:endParaRPr lang="es-CO" sz="2200" dirty="0">
              <a:solidFill>
                <a:srgbClr val="172B7E"/>
              </a:solidFill>
              <a:latin typeface="Ancizar Serif Extrabold" panose="020A0902070300000003" pitchFamily="18" charset="0"/>
              <a:ea typeface="+mj-ea"/>
            </a:endParaRPr>
          </a:p>
        </p:txBody>
      </p:sp>
      <p:pic>
        <p:nvPicPr>
          <p:cNvPr id="7" name="Imagen 6">
            <a:extLst>
              <a:ext uri="{FF2B5EF4-FFF2-40B4-BE49-F238E27FC236}">
                <a16:creationId xmlns:a16="http://schemas.microsoft.com/office/drawing/2014/main" id="{57A3FB3A-69B1-9769-2FB9-478401C7272F}"/>
              </a:ext>
            </a:extLst>
          </p:cNvPr>
          <p:cNvPicPr>
            <a:picLocks noChangeAspect="1"/>
          </p:cNvPicPr>
          <p:nvPr/>
        </p:nvPicPr>
        <p:blipFill>
          <a:blip r:embed="rId5"/>
          <a:stretch>
            <a:fillRect/>
          </a:stretch>
        </p:blipFill>
        <p:spPr>
          <a:xfrm>
            <a:off x="5901466" y="848935"/>
            <a:ext cx="1398483" cy="364498"/>
          </a:xfrm>
          <a:prstGeom prst="rect">
            <a:avLst/>
          </a:prstGeom>
        </p:spPr>
      </p:pic>
      <p:sp>
        <p:nvSpPr>
          <p:cNvPr id="8" name="CuadroTexto 7">
            <a:extLst>
              <a:ext uri="{FF2B5EF4-FFF2-40B4-BE49-F238E27FC236}">
                <a16:creationId xmlns:a16="http://schemas.microsoft.com/office/drawing/2014/main" id="{3BB6D110-0704-D8BB-8308-B0153809B017}"/>
              </a:ext>
            </a:extLst>
          </p:cNvPr>
          <p:cNvSpPr txBox="1"/>
          <p:nvPr/>
        </p:nvSpPr>
        <p:spPr>
          <a:xfrm>
            <a:off x="2843213" y="4803752"/>
            <a:ext cx="6505574" cy="738664"/>
          </a:xfrm>
          <a:prstGeom prst="rect">
            <a:avLst/>
          </a:prstGeom>
          <a:noFill/>
        </p:spPr>
        <p:txBody>
          <a:bodyPr wrap="square">
            <a:spAutoFit/>
          </a:bodyPr>
          <a:lstStyle/>
          <a:p>
            <a:r>
              <a:rPr lang="es-ES" sz="1400" spc="300" dirty="0">
                <a:solidFill>
                  <a:srgbClr val="172B7E"/>
                </a:solidFill>
                <a:latin typeface="Ancizar Sans" panose="020B0602040300000003" pitchFamily="34" charset="0"/>
                <a:ea typeface="+mj-ea"/>
              </a:rPr>
              <a:t>Objetivo: Evaluar cómo los cambios futuros de precipitación afectarán la susceptibilidad a deslizamientos en las cuencas colombianas</a:t>
            </a:r>
            <a:endParaRPr lang="es-CO" sz="1400" spc="300" dirty="0">
              <a:solidFill>
                <a:srgbClr val="172B7E"/>
              </a:solidFill>
              <a:latin typeface="Ancizar Sans" panose="020B0602040300000003" pitchFamily="34" charset="0"/>
              <a:ea typeface="+mj-ea"/>
            </a:endParaRPr>
          </a:p>
        </p:txBody>
      </p:sp>
    </p:spTree>
    <p:extLst>
      <p:ext uri="{BB962C8B-B14F-4D97-AF65-F5344CB8AC3E}">
        <p14:creationId xmlns:p14="http://schemas.microsoft.com/office/powerpoint/2010/main" val="2266395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4" name="Picture 2">
            <a:extLst>
              <a:ext uri="{FF2B5EF4-FFF2-40B4-BE49-F238E27FC236}">
                <a16:creationId xmlns:a16="http://schemas.microsoft.com/office/drawing/2014/main" id="{27927C0B-2759-1C1C-D225-4B46B18B52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6911" y="901743"/>
            <a:ext cx="3338178" cy="4586809"/>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5" name="Título 4">
            <a:extLst>
              <a:ext uri="{FF2B5EF4-FFF2-40B4-BE49-F238E27FC236}">
                <a16:creationId xmlns:a16="http://schemas.microsoft.com/office/drawing/2014/main" id="{9BB0D2BE-B1F0-E432-6D0D-3F007786679F}"/>
              </a:ext>
            </a:extLst>
          </p:cNvPr>
          <p:cNvSpPr>
            <a:spLocks noGrp="1"/>
          </p:cNvSpPr>
          <p:nvPr>
            <p:ph type="title"/>
          </p:nvPr>
        </p:nvSpPr>
        <p:spPr>
          <a:xfrm>
            <a:off x="311534" y="0"/>
            <a:ext cx="2342882" cy="523220"/>
          </a:xfrm>
        </p:spPr>
        <p:txBody>
          <a:bodyPr>
            <a:normAutofit/>
          </a:bodyPr>
          <a:lstStyle/>
          <a:p>
            <a:r>
              <a:rPr lang="es-ES" sz="2200" dirty="0">
                <a:solidFill>
                  <a:srgbClr val="172B7E"/>
                </a:solidFill>
                <a:latin typeface="Ancizar Serif Extrabold" panose="020A0902070300000003" pitchFamily="18" charset="0"/>
              </a:rPr>
              <a:t>Datos y Variables</a:t>
            </a:r>
            <a:endParaRPr lang="es-CO" sz="2200" dirty="0">
              <a:solidFill>
                <a:srgbClr val="172B7E"/>
              </a:solidFill>
              <a:latin typeface="Ancizar Serif Extrabold" panose="020A0902070300000003" pitchFamily="18" charset="0"/>
            </a:endParaRPr>
          </a:p>
        </p:txBody>
      </p:sp>
      <p:sp>
        <p:nvSpPr>
          <p:cNvPr id="6" name="CuadroTexto 5">
            <a:extLst>
              <a:ext uri="{FF2B5EF4-FFF2-40B4-BE49-F238E27FC236}">
                <a16:creationId xmlns:a16="http://schemas.microsoft.com/office/drawing/2014/main" id="{79E9B8A0-F017-7896-C093-ED6D4CFD6023}"/>
              </a:ext>
            </a:extLst>
          </p:cNvPr>
          <p:cNvSpPr txBox="1"/>
          <p:nvPr/>
        </p:nvSpPr>
        <p:spPr>
          <a:xfrm>
            <a:off x="538861" y="458100"/>
            <a:ext cx="7058025" cy="523220"/>
          </a:xfrm>
          <a:prstGeom prst="rect">
            <a:avLst/>
          </a:prstGeom>
          <a:noFill/>
        </p:spPr>
        <p:txBody>
          <a:bodyPr wrap="square">
            <a:spAutoFit/>
          </a:bodyPr>
          <a:lstStyle/>
          <a:p>
            <a:r>
              <a:rPr lang="es-ES" sz="1400" spc="300" dirty="0">
                <a:solidFill>
                  <a:srgbClr val="172B7E"/>
                </a:solidFill>
                <a:latin typeface="Ancizar Sans" panose="020B0602040300000003" pitchFamily="34" charset="0"/>
                <a:ea typeface="+mj-ea"/>
              </a:rPr>
              <a:t>Variable Dependiente: Log(número de deslizamientos + 1) por cuenca</a:t>
            </a:r>
            <a:endParaRPr lang="es-CO" sz="1400" spc="300" dirty="0">
              <a:solidFill>
                <a:srgbClr val="172B7E"/>
              </a:solidFill>
              <a:latin typeface="Ancizar Sans" panose="020B0602040300000003" pitchFamily="34" charset="0"/>
              <a:ea typeface="+mj-ea"/>
            </a:endParaRPr>
          </a:p>
        </p:txBody>
      </p:sp>
    </p:spTree>
    <p:extLst>
      <p:ext uri="{BB962C8B-B14F-4D97-AF65-F5344CB8AC3E}">
        <p14:creationId xmlns:p14="http://schemas.microsoft.com/office/powerpoint/2010/main" val="2239052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ítulo 1"/>
          <p:cNvSpPr txBox="1">
            <a:spLocks/>
          </p:cNvSpPr>
          <p:nvPr/>
        </p:nvSpPr>
        <p:spPr>
          <a:xfrm>
            <a:off x="2001376" y="239030"/>
            <a:ext cx="6609810" cy="395940"/>
          </a:xfrm>
          <a:prstGeom prst="rect">
            <a:avLst/>
          </a:prstGeom>
        </p:spPr>
        <p:txBody>
          <a:bodyPr vert="horz" lIns="91440" tIns="45720" rIns="91440" bIns="45720" rtlCol="0" anchor="ctr">
            <a:normAutofit fontScale="90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2400" dirty="0">
                <a:solidFill>
                  <a:srgbClr val="172B7E"/>
                </a:solidFill>
                <a:latin typeface="Ancizar Serif Extrabold" panose="020A0902070300000003" pitchFamily="18" charset="0"/>
                <a:cs typeface="Ancizar Sans Extrabold"/>
              </a:rPr>
              <a:t>Variables </a:t>
            </a:r>
            <a:r>
              <a:rPr lang="es-ES" sz="2400" dirty="0" err="1">
                <a:solidFill>
                  <a:srgbClr val="172B7E"/>
                </a:solidFill>
                <a:latin typeface="Ancizar Serif Extrabold" panose="020A0902070300000003" pitchFamily="18" charset="0"/>
                <a:cs typeface="Ancizar Sans Extrabold"/>
              </a:rPr>
              <a:t>predictibas</a:t>
            </a:r>
            <a:endParaRPr lang="es-ES" sz="2400" dirty="0">
              <a:solidFill>
                <a:srgbClr val="172B7E"/>
              </a:solidFill>
              <a:latin typeface="Ancizar Serif Extrabold" panose="020A0902070300000003" pitchFamily="18" charset="0"/>
              <a:cs typeface="Ancizar Sans Extrabold"/>
            </a:endParaRPr>
          </a:p>
        </p:txBody>
      </p:sp>
      <p:sp>
        <p:nvSpPr>
          <p:cNvPr id="16" name="Título 1"/>
          <p:cNvSpPr txBox="1">
            <a:spLocks/>
          </p:cNvSpPr>
          <p:nvPr/>
        </p:nvSpPr>
        <p:spPr>
          <a:xfrm>
            <a:off x="2001376" y="641724"/>
            <a:ext cx="7877165" cy="242291"/>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s-ES" sz="1400" spc="300" dirty="0">
                <a:solidFill>
                  <a:srgbClr val="172B7E"/>
                </a:solidFill>
                <a:latin typeface="Ancizar Sans" panose="020B0602040300000003" pitchFamily="34" charset="0"/>
                <a:cs typeface="Ancizar Serif"/>
              </a:rPr>
              <a:t>SUBTÍTULO ANCÍZAR SANS </a:t>
            </a:r>
            <a:r>
              <a:rPr lang="mr-IN" sz="1400" spc="300" dirty="0">
                <a:solidFill>
                  <a:srgbClr val="172B7E"/>
                </a:solidFill>
                <a:latin typeface="Ancizar Sans" panose="020B0602040300000003" pitchFamily="34" charset="0"/>
                <a:cs typeface="Ancizar Serif"/>
              </a:rPr>
              <a:t>–</a:t>
            </a:r>
            <a:r>
              <a:rPr lang="es-ES" sz="1400" spc="300" dirty="0">
                <a:solidFill>
                  <a:srgbClr val="172B7E"/>
                </a:solidFill>
                <a:latin typeface="Ancizar Sans" panose="020B0602040300000003" pitchFamily="34" charset="0"/>
                <a:cs typeface="Ancizar Serif"/>
              </a:rPr>
              <a:t> ESPACIADO INTERLETRA SEPARADO </a:t>
            </a:r>
            <a:r>
              <a:rPr lang="mr-IN" sz="1400" spc="300" dirty="0">
                <a:solidFill>
                  <a:srgbClr val="172B7E"/>
                </a:solidFill>
                <a:latin typeface="Ancizar Sans" panose="020B0602040300000003" pitchFamily="34" charset="0"/>
                <a:cs typeface="Ancizar Serif"/>
              </a:rPr>
              <a:t>–</a:t>
            </a:r>
            <a:r>
              <a:rPr lang="es-ES" sz="1400" spc="300" dirty="0">
                <a:solidFill>
                  <a:srgbClr val="172B7E"/>
                </a:solidFill>
                <a:latin typeface="Ancizar Sans" panose="020B0602040300000003" pitchFamily="34" charset="0"/>
                <a:cs typeface="Ancizar Serif"/>
              </a:rPr>
              <a:t> 14pt</a:t>
            </a:r>
          </a:p>
        </p:txBody>
      </p:sp>
      <p:sp>
        <p:nvSpPr>
          <p:cNvPr id="19" name="CuadroTexto 18"/>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sp>
        <p:nvSpPr>
          <p:cNvPr id="2" name="CuadroTexto 1">
            <a:extLst>
              <a:ext uri="{FF2B5EF4-FFF2-40B4-BE49-F238E27FC236}">
                <a16:creationId xmlns:a16="http://schemas.microsoft.com/office/drawing/2014/main" id="{F47F1D68-A7E6-0294-6970-A8924DBD7A4C}"/>
              </a:ext>
            </a:extLst>
          </p:cNvPr>
          <p:cNvSpPr txBox="1"/>
          <p:nvPr/>
        </p:nvSpPr>
        <p:spPr>
          <a:xfrm>
            <a:off x="723902" y="812924"/>
            <a:ext cx="8181974" cy="4893647"/>
          </a:xfrm>
          <a:prstGeom prst="rect">
            <a:avLst/>
          </a:prstGeom>
          <a:noFill/>
        </p:spPr>
        <p:txBody>
          <a:bodyPr wrap="square">
            <a:spAutoFit/>
          </a:bodyPr>
          <a:lstStyle/>
          <a:p>
            <a:r>
              <a:rPr lang="es-ES" sz="1000" dirty="0">
                <a:solidFill>
                  <a:schemeClr val="tx1">
                    <a:lumMod val="65000"/>
                    <a:lumOff val="35000"/>
                  </a:schemeClr>
                </a:solidFill>
                <a:latin typeface="Ancizar Sans Light"/>
              </a:rPr>
              <a:t>Predictores:</a:t>
            </a:r>
            <a:br>
              <a:rPr lang="es-ES" sz="1000" dirty="0">
                <a:solidFill>
                  <a:schemeClr val="tx1">
                    <a:lumMod val="65000"/>
                    <a:lumOff val="35000"/>
                  </a:schemeClr>
                </a:solidFill>
                <a:latin typeface="Ancizar Sans Light"/>
              </a:rPr>
            </a:br>
            <a:r>
              <a:rPr lang="es-ES" sz="1000" dirty="0">
                <a:solidFill>
                  <a:schemeClr val="tx1">
                    <a:lumMod val="65000"/>
                    <a:lumOff val="35000"/>
                  </a:schemeClr>
                </a:solidFill>
                <a:latin typeface="Ancizar Sans Light"/>
              </a:rPr>
              <a:t>Topográficos: </a:t>
            </a:r>
          </a:p>
          <a:p>
            <a:endParaRPr lang="es-ES" sz="1000" dirty="0">
              <a:solidFill>
                <a:schemeClr val="tx1">
                  <a:lumMod val="65000"/>
                  <a:lumOff val="35000"/>
                </a:schemeClr>
              </a:solidFill>
              <a:latin typeface="Ancizar Sans Light"/>
            </a:endParaRPr>
          </a:p>
          <a:p>
            <a:pPr marL="342900" indent="-342900">
              <a:buFont typeface="+mj-lt"/>
              <a:buAutoNum type="arabicPeriod"/>
            </a:pPr>
            <a:r>
              <a:rPr lang="es-ES" sz="1000" dirty="0">
                <a:solidFill>
                  <a:schemeClr val="tx1">
                    <a:lumMod val="65000"/>
                    <a:lumOff val="35000"/>
                  </a:schemeClr>
                </a:solidFill>
                <a:latin typeface="Ancizar Sans Light"/>
              </a:rPr>
              <a:t>Pendiente</a:t>
            </a:r>
          </a:p>
          <a:p>
            <a:pPr marL="342900" indent="-342900">
              <a:buFont typeface="+mj-lt"/>
              <a:buAutoNum type="arabicPeriod"/>
            </a:pPr>
            <a:r>
              <a:rPr lang="es-ES" sz="1000" dirty="0">
                <a:solidFill>
                  <a:schemeClr val="tx1">
                    <a:lumMod val="65000"/>
                    <a:lumOff val="35000"/>
                  </a:schemeClr>
                </a:solidFill>
                <a:latin typeface="Ancizar Sans Light"/>
              </a:rPr>
              <a:t>Elevación</a:t>
            </a:r>
          </a:p>
          <a:p>
            <a:pPr marL="342900" indent="-342900">
              <a:buFont typeface="+mj-lt"/>
              <a:buAutoNum type="arabicPeriod"/>
            </a:pPr>
            <a:r>
              <a:rPr lang="es-ES" sz="1000" dirty="0">
                <a:solidFill>
                  <a:schemeClr val="tx1">
                    <a:lumMod val="65000"/>
                    <a:lumOff val="35000"/>
                  </a:schemeClr>
                </a:solidFill>
                <a:latin typeface="Ancizar Sans Light"/>
              </a:rPr>
              <a:t>Integral hipsométrica</a:t>
            </a:r>
          </a:p>
          <a:p>
            <a:pPr marL="342900" indent="-342900">
              <a:buFont typeface="+mj-lt"/>
              <a:buAutoNum type="arabicPeriod"/>
            </a:pPr>
            <a:r>
              <a:rPr lang="es-ES" sz="1000" dirty="0">
                <a:solidFill>
                  <a:schemeClr val="tx1">
                    <a:lumMod val="65000"/>
                    <a:lumOff val="35000"/>
                  </a:schemeClr>
                </a:solidFill>
                <a:latin typeface="Ancizar Sans Light"/>
              </a:rPr>
              <a:t>Sísmicos: Aceleración Pico del Suelo (PGA)</a:t>
            </a:r>
          </a:p>
          <a:p>
            <a:br>
              <a:rPr lang="es-ES" sz="1000" dirty="0">
                <a:solidFill>
                  <a:schemeClr val="tx1">
                    <a:lumMod val="65000"/>
                    <a:lumOff val="35000"/>
                  </a:schemeClr>
                </a:solidFill>
                <a:latin typeface="Ancizar Sans Light"/>
              </a:rPr>
            </a:br>
            <a:r>
              <a:rPr lang="es-ES" sz="1000" dirty="0">
                <a:solidFill>
                  <a:schemeClr val="tx1">
                    <a:lumMod val="65000"/>
                    <a:lumOff val="35000"/>
                  </a:schemeClr>
                </a:solidFill>
                <a:latin typeface="Ancizar Sans Light"/>
              </a:rPr>
              <a:t>Climáticos: CWD, RX5day, R95p (Histórico 1985-2005)</a:t>
            </a:r>
            <a:br>
              <a:rPr lang="es-ES" sz="1000" dirty="0">
                <a:solidFill>
                  <a:schemeClr val="tx1">
                    <a:lumMod val="65000"/>
                    <a:lumOff val="35000"/>
                  </a:schemeClr>
                </a:solidFill>
                <a:latin typeface="Ancizar Sans Light"/>
              </a:rPr>
            </a:br>
            <a:endParaRPr lang="es-ES" sz="1000" dirty="0">
              <a:solidFill>
                <a:schemeClr val="tx1">
                  <a:lumMod val="65000"/>
                  <a:lumOff val="35000"/>
                </a:schemeClr>
              </a:solidFill>
              <a:latin typeface="Ancizar Sans Light"/>
            </a:endParaRPr>
          </a:p>
          <a:p>
            <a:pPr>
              <a:buNone/>
            </a:pPr>
            <a:r>
              <a:rPr lang="es-ES" sz="1000" dirty="0">
                <a:solidFill>
                  <a:schemeClr val="tx1">
                    <a:lumMod val="65000"/>
                    <a:lumOff val="35000"/>
                  </a:schemeClr>
                </a:solidFill>
                <a:latin typeface="Ancizar Sans Light"/>
              </a:rPr>
              <a:t>CWD - Consecutive </a:t>
            </a:r>
            <a:r>
              <a:rPr lang="es-ES" sz="1000" dirty="0" err="1">
                <a:solidFill>
                  <a:schemeClr val="tx1">
                    <a:lumMod val="65000"/>
                    <a:lumOff val="35000"/>
                  </a:schemeClr>
                </a:solidFill>
                <a:latin typeface="Ancizar Sans Light"/>
              </a:rPr>
              <a:t>Wet</a:t>
            </a:r>
            <a:r>
              <a:rPr lang="es-ES" sz="1000" dirty="0">
                <a:solidFill>
                  <a:schemeClr val="tx1">
                    <a:lumMod val="65000"/>
                    <a:lumOff val="35000"/>
                  </a:schemeClr>
                </a:solidFill>
                <a:latin typeface="Ancizar Sans Light"/>
              </a:rPr>
              <a:t> </a:t>
            </a:r>
            <a:r>
              <a:rPr lang="es-ES" sz="1000" dirty="0" err="1">
                <a:solidFill>
                  <a:schemeClr val="tx1">
                    <a:lumMod val="65000"/>
                    <a:lumOff val="35000"/>
                  </a:schemeClr>
                </a:solidFill>
                <a:latin typeface="Ancizar Sans Light"/>
              </a:rPr>
              <a:t>Days</a:t>
            </a:r>
            <a:r>
              <a:rPr lang="es-ES" sz="1000" dirty="0">
                <a:solidFill>
                  <a:schemeClr val="tx1">
                    <a:lumMod val="65000"/>
                    <a:lumOff val="35000"/>
                  </a:schemeClr>
                </a:solidFill>
                <a:latin typeface="Ancizar Sans Light"/>
              </a:rPr>
              <a:t> (Días Húmedos Consecutivos)</a:t>
            </a:r>
          </a:p>
          <a:p>
            <a:pPr>
              <a:buNone/>
            </a:pPr>
            <a:r>
              <a:rPr lang="es-ES" sz="1000" dirty="0">
                <a:solidFill>
                  <a:schemeClr val="tx1">
                    <a:lumMod val="65000"/>
                    <a:lumOff val="35000"/>
                  </a:schemeClr>
                </a:solidFill>
                <a:latin typeface="Ancizar Sans Light"/>
              </a:rPr>
              <a:t>Número máximo de días consecutivos con precipitación diaria mayor o igual a 1 mm durante un año. Este índice mide la persistencia de períodos húmedos y es crucial para evaluar la saturación progresiva del suelo.</a:t>
            </a:r>
          </a:p>
          <a:p>
            <a:r>
              <a:rPr lang="es-ES" sz="1000" dirty="0">
                <a:solidFill>
                  <a:schemeClr val="tx1">
                    <a:lumMod val="65000"/>
                    <a:lumOff val="35000"/>
                  </a:schemeClr>
                </a:solidFill>
                <a:latin typeface="Ancizar Sans Light"/>
              </a:rPr>
              <a:t>Unidades: días</a:t>
            </a:r>
          </a:p>
          <a:p>
            <a:endParaRPr lang="es-ES" sz="1000" dirty="0">
              <a:solidFill>
                <a:schemeClr val="tx1">
                  <a:lumMod val="65000"/>
                  <a:lumOff val="35000"/>
                </a:schemeClr>
              </a:solidFill>
              <a:latin typeface="Ancizar Sans Light"/>
            </a:endParaRPr>
          </a:p>
          <a:p>
            <a:r>
              <a:rPr lang="es-ES" sz="1000" dirty="0">
                <a:solidFill>
                  <a:schemeClr val="tx1">
                    <a:lumMod val="65000"/>
                    <a:lumOff val="35000"/>
                  </a:schemeClr>
                </a:solidFill>
                <a:latin typeface="Ancizar Sans Light"/>
              </a:rPr>
              <a:t>RX5day - </a:t>
            </a:r>
            <a:r>
              <a:rPr lang="es-ES" sz="1000" dirty="0" err="1">
                <a:solidFill>
                  <a:schemeClr val="tx1">
                    <a:lumMod val="65000"/>
                    <a:lumOff val="35000"/>
                  </a:schemeClr>
                </a:solidFill>
                <a:latin typeface="Ancizar Sans Light"/>
              </a:rPr>
              <a:t>Maximum</a:t>
            </a:r>
            <a:r>
              <a:rPr lang="es-ES" sz="1000" dirty="0">
                <a:solidFill>
                  <a:schemeClr val="tx1">
                    <a:lumMod val="65000"/>
                    <a:lumOff val="35000"/>
                  </a:schemeClr>
                </a:solidFill>
                <a:latin typeface="Ancizar Sans Light"/>
              </a:rPr>
              <a:t> 5-day </a:t>
            </a:r>
            <a:r>
              <a:rPr lang="es-ES" sz="1000" dirty="0" err="1">
                <a:solidFill>
                  <a:schemeClr val="tx1">
                    <a:lumMod val="65000"/>
                    <a:lumOff val="35000"/>
                  </a:schemeClr>
                </a:solidFill>
                <a:latin typeface="Ancizar Sans Light"/>
              </a:rPr>
              <a:t>Precipitation</a:t>
            </a:r>
            <a:r>
              <a:rPr lang="es-ES" sz="1000" dirty="0">
                <a:solidFill>
                  <a:schemeClr val="tx1">
                    <a:lumMod val="65000"/>
                    <a:lumOff val="35000"/>
                  </a:schemeClr>
                </a:solidFill>
                <a:latin typeface="Ancizar Sans Light"/>
              </a:rPr>
              <a:t> (Precipitación Máxima en 5 Días)</a:t>
            </a:r>
          </a:p>
          <a:p>
            <a:r>
              <a:rPr lang="es-ES" sz="1000" dirty="0">
                <a:solidFill>
                  <a:schemeClr val="tx1">
                    <a:lumMod val="65000"/>
                    <a:lumOff val="35000"/>
                  </a:schemeClr>
                </a:solidFill>
                <a:latin typeface="Ancizar Sans Light"/>
              </a:rPr>
              <a:t>Precipitación máxima acumulada en cualquier período de 5 días consecutivos durante un año. Captura eventos de precipitación intensa sostenida que pueden superar la capacidad de infiltración del suelo y desencadenar deslizamientos.</a:t>
            </a:r>
          </a:p>
          <a:p>
            <a:r>
              <a:rPr lang="es-ES" sz="1000" dirty="0">
                <a:solidFill>
                  <a:schemeClr val="tx1">
                    <a:lumMod val="65000"/>
                    <a:lumOff val="35000"/>
                  </a:schemeClr>
                </a:solidFill>
                <a:latin typeface="Ancizar Sans Light"/>
              </a:rPr>
              <a:t>Unidades: mm</a:t>
            </a:r>
          </a:p>
          <a:p>
            <a:endParaRPr lang="es-ES" sz="1000" dirty="0">
              <a:solidFill>
                <a:schemeClr val="tx1">
                  <a:lumMod val="65000"/>
                  <a:lumOff val="35000"/>
                </a:schemeClr>
              </a:solidFill>
              <a:latin typeface="Ancizar Sans Light"/>
            </a:endParaRPr>
          </a:p>
          <a:p>
            <a:r>
              <a:rPr lang="es-ES" sz="1000" dirty="0">
                <a:solidFill>
                  <a:schemeClr val="tx1">
                    <a:lumMod val="65000"/>
                    <a:lumOff val="35000"/>
                  </a:schemeClr>
                </a:solidFill>
                <a:latin typeface="Ancizar Sans Light"/>
              </a:rPr>
              <a:t>R95p - </a:t>
            </a:r>
            <a:r>
              <a:rPr lang="es-ES" sz="1000" dirty="0" err="1">
                <a:solidFill>
                  <a:schemeClr val="tx1">
                    <a:lumMod val="65000"/>
                    <a:lumOff val="35000"/>
                  </a:schemeClr>
                </a:solidFill>
                <a:latin typeface="Ancizar Sans Light"/>
              </a:rPr>
              <a:t>Very</a:t>
            </a:r>
            <a:r>
              <a:rPr lang="es-ES" sz="1000" dirty="0">
                <a:solidFill>
                  <a:schemeClr val="tx1">
                    <a:lumMod val="65000"/>
                    <a:lumOff val="35000"/>
                  </a:schemeClr>
                </a:solidFill>
                <a:latin typeface="Ancizar Sans Light"/>
              </a:rPr>
              <a:t> </a:t>
            </a:r>
            <a:r>
              <a:rPr lang="es-ES" sz="1000" dirty="0" err="1">
                <a:solidFill>
                  <a:schemeClr val="tx1">
                    <a:lumMod val="65000"/>
                    <a:lumOff val="35000"/>
                  </a:schemeClr>
                </a:solidFill>
                <a:latin typeface="Ancizar Sans Light"/>
              </a:rPr>
              <a:t>Wet</a:t>
            </a:r>
            <a:r>
              <a:rPr lang="es-ES" sz="1000" dirty="0">
                <a:solidFill>
                  <a:schemeClr val="tx1">
                    <a:lumMod val="65000"/>
                    <a:lumOff val="35000"/>
                  </a:schemeClr>
                </a:solidFill>
                <a:latin typeface="Ancizar Sans Light"/>
              </a:rPr>
              <a:t> </a:t>
            </a:r>
            <a:r>
              <a:rPr lang="es-ES" sz="1000" dirty="0" err="1">
                <a:solidFill>
                  <a:schemeClr val="tx1">
                    <a:lumMod val="65000"/>
                    <a:lumOff val="35000"/>
                  </a:schemeClr>
                </a:solidFill>
                <a:latin typeface="Ancizar Sans Light"/>
              </a:rPr>
              <a:t>Days</a:t>
            </a:r>
            <a:r>
              <a:rPr lang="es-ES" sz="1000" dirty="0">
                <a:solidFill>
                  <a:schemeClr val="tx1">
                    <a:lumMod val="65000"/>
                    <a:lumOff val="35000"/>
                  </a:schemeClr>
                </a:solidFill>
                <a:latin typeface="Ancizar Sans Light"/>
              </a:rPr>
              <a:t> (Días Muy Húmedos)</a:t>
            </a:r>
          </a:p>
          <a:p>
            <a:r>
              <a:rPr lang="es-ES" sz="1000" dirty="0">
                <a:solidFill>
                  <a:schemeClr val="tx1">
                    <a:lumMod val="65000"/>
                    <a:lumOff val="35000"/>
                  </a:schemeClr>
                </a:solidFill>
                <a:latin typeface="Ancizar Sans Light"/>
              </a:rPr>
              <a:t>Precipitación total anual acumulada cuando la precipitación diaria excede el percentil 95 de la distribución de días húmedos del período base (1961-1990). Identifica eventos de precipitación extrema que pueden generar condiciones críticas de estabilidad de taludes.</a:t>
            </a:r>
          </a:p>
          <a:p>
            <a:r>
              <a:rPr lang="es-ES" sz="1000" dirty="0">
                <a:solidFill>
                  <a:schemeClr val="tx1">
                    <a:lumMod val="65000"/>
                    <a:lumOff val="35000"/>
                  </a:schemeClr>
                </a:solidFill>
                <a:latin typeface="Ancizar Sans Light"/>
              </a:rPr>
              <a:t>Unidades: mm</a:t>
            </a:r>
          </a:p>
          <a:p>
            <a:endParaRPr lang="es-ES" dirty="0"/>
          </a:p>
          <a:p>
            <a:endParaRPr lang="es-ES" dirty="0"/>
          </a:p>
          <a:p>
            <a:endParaRPr lang="es-ES" dirty="0"/>
          </a:p>
          <a:p>
            <a:endParaRPr lang="es-CO" dirty="0"/>
          </a:p>
        </p:txBody>
      </p:sp>
      <p:graphicFrame>
        <p:nvGraphicFramePr>
          <p:cNvPr id="3" name="Tabla 2">
            <a:extLst>
              <a:ext uri="{FF2B5EF4-FFF2-40B4-BE49-F238E27FC236}">
                <a16:creationId xmlns:a16="http://schemas.microsoft.com/office/drawing/2014/main" id="{A49A10C3-ED55-FBB5-AFDB-F52F151A1413}"/>
              </a:ext>
            </a:extLst>
          </p:cNvPr>
          <p:cNvGraphicFramePr>
            <a:graphicFrameLocks noGrp="1"/>
          </p:cNvGraphicFramePr>
          <p:nvPr>
            <p:extLst>
              <p:ext uri="{D42A27DB-BD31-4B8C-83A1-F6EECF244321}">
                <p14:modId xmlns:p14="http://schemas.microsoft.com/office/powerpoint/2010/main" val="1806833372"/>
              </p:ext>
            </p:extLst>
          </p:nvPr>
        </p:nvGraphicFramePr>
        <p:xfrm>
          <a:off x="2468096" y="4719196"/>
          <a:ext cx="6943723" cy="1325880"/>
        </p:xfrm>
        <a:graphic>
          <a:graphicData uri="http://schemas.openxmlformats.org/drawingml/2006/table">
            <a:tbl>
              <a:tblPr/>
              <a:tblGrid>
                <a:gridCol w="735883">
                  <a:extLst>
                    <a:ext uri="{9D8B030D-6E8A-4147-A177-3AD203B41FA5}">
                      <a16:colId xmlns:a16="http://schemas.microsoft.com/office/drawing/2014/main" val="1707803040"/>
                    </a:ext>
                  </a:extLst>
                </a:gridCol>
                <a:gridCol w="1654166">
                  <a:extLst>
                    <a:ext uri="{9D8B030D-6E8A-4147-A177-3AD203B41FA5}">
                      <a16:colId xmlns:a16="http://schemas.microsoft.com/office/drawing/2014/main" val="4224473709"/>
                    </a:ext>
                  </a:extLst>
                </a:gridCol>
                <a:gridCol w="4553674">
                  <a:extLst>
                    <a:ext uri="{9D8B030D-6E8A-4147-A177-3AD203B41FA5}">
                      <a16:colId xmlns:a16="http://schemas.microsoft.com/office/drawing/2014/main" val="744510388"/>
                    </a:ext>
                  </a:extLst>
                </a:gridCol>
              </a:tblGrid>
              <a:tr h="0">
                <a:tc>
                  <a:txBody>
                    <a:bodyPr/>
                    <a:lstStyle/>
                    <a:p>
                      <a:r>
                        <a:rPr lang="es-CO" sz="1050" dirty="0"/>
                        <a:t>Índice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a:t>Proceso Físico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dirty="0"/>
                        <a:t>Importancia para Deslizamientos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extLst>
                  <a:ext uri="{0D108BD9-81ED-4DB2-BD59-A6C34878D82A}">
                    <a16:rowId xmlns:a16="http://schemas.microsoft.com/office/drawing/2014/main" val="2931323484"/>
                  </a:ext>
                </a:extLst>
              </a:tr>
              <a:tr h="0">
                <a:tc>
                  <a:txBody>
                    <a:bodyPr/>
                    <a:lstStyle/>
                    <a:p>
                      <a:r>
                        <a:rPr lang="es-CO" sz="1050" b="1" dirty="0"/>
                        <a:t>CWD</a:t>
                      </a:r>
                      <a:endParaRPr lang="es-CO" sz="105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dirty="0"/>
                        <a:t>Saturación progresiva del suelo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a:t>Períodos húmedos prolongados reducen la resistencia al corte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extLst>
                  <a:ext uri="{0D108BD9-81ED-4DB2-BD59-A6C34878D82A}">
                    <a16:rowId xmlns:a16="http://schemas.microsoft.com/office/drawing/2014/main" val="1174874607"/>
                  </a:ext>
                </a:extLst>
              </a:tr>
              <a:tr h="0">
                <a:tc>
                  <a:txBody>
                    <a:bodyPr/>
                    <a:lstStyle/>
                    <a:p>
                      <a:r>
                        <a:rPr lang="es-CO" sz="1050" b="1"/>
                        <a:t>RX5day</a:t>
                      </a:r>
                      <a:endParaRPr lang="es-CO" sz="105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ES" sz="1050" dirty="0"/>
                        <a:t>Infiltración excesiva de corta duración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ES" sz="1050"/>
                        <a:t>Eventos intensos pueden generar presión de poros crítica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extLst>
                  <a:ext uri="{0D108BD9-81ED-4DB2-BD59-A6C34878D82A}">
                    <a16:rowId xmlns:a16="http://schemas.microsoft.com/office/drawing/2014/main" val="2948399670"/>
                  </a:ext>
                </a:extLst>
              </a:tr>
              <a:tr h="0">
                <a:tc>
                  <a:txBody>
                    <a:bodyPr/>
                    <a:lstStyle/>
                    <a:p>
                      <a:r>
                        <a:rPr lang="es-CO" sz="1050" b="1"/>
                        <a:t>R95p</a:t>
                      </a:r>
                      <a:endParaRPr lang="es-CO" sz="105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CO" sz="1050" dirty="0"/>
                        <a:t>Eventos excepcionales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tc>
                  <a:txBody>
                    <a:bodyPr/>
                    <a:lstStyle/>
                    <a:p>
                      <a:r>
                        <a:rPr lang="es-ES" sz="1050" dirty="0"/>
                        <a:t>Precipitaciones extremas superan umbrales de estabilidad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5000"/>
                        <a:lumOff val="75000"/>
                      </a:schemeClr>
                    </a:solidFill>
                  </a:tcPr>
                </a:tc>
                <a:extLst>
                  <a:ext uri="{0D108BD9-81ED-4DB2-BD59-A6C34878D82A}">
                    <a16:rowId xmlns:a16="http://schemas.microsoft.com/office/drawing/2014/main" val="426317669"/>
                  </a:ext>
                </a:extLst>
              </a:tr>
            </a:tbl>
          </a:graphicData>
        </a:graphic>
      </p:graphicFrame>
    </p:spTree>
    <p:extLst>
      <p:ext uri="{BB962C8B-B14F-4D97-AF65-F5344CB8AC3E}">
        <p14:creationId xmlns:p14="http://schemas.microsoft.com/office/powerpoint/2010/main" val="3117556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ítulo 1"/>
          <p:cNvSpPr txBox="1">
            <a:spLocks/>
          </p:cNvSpPr>
          <p:nvPr/>
        </p:nvSpPr>
        <p:spPr>
          <a:xfrm>
            <a:off x="36465" y="-7396"/>
            <a:ext cx="6609810" cy="395940"/>
          </a:xfrm>
          <a:prstGeom prst="rect">
            <a:avLst/>
          </a:prstGeom>
        </p:spPr>
        <p:txBody>
          <a:bodyPr vert="horz" lIns="91440" tIns="45720" rIns="91440" bIns="45720" rtlCol="0" anchor="ctr">
            <a:normAutofit fontScale="75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s-ES" sz="2400" dirty="0">
                <a:solidFill>
                  <a:srgbClr val="172B7E"/>
                </a:solidFill>
                <a:latin typeface="Ancizar Serif Extrabold" panose="020A0902070300000003" pitchFamily="18" charset="0"/>
              </a:rPr>
              <a:t>Distribución espacial de características no relacionadas con la lluvia</a:t>
            </a:r>
            <a:endParaRPr lang="es-CO" sz="2400" dirty="0">
              <a:solidFill>
                <a:srgbClr val="172B7E"/>
              </a:solidFill>
              <a:latin typeface="Ancizar Serif Extrabold" panose="020A0902070300000003" pitchFamily="18" charset="0"/>
            </a:endParaRPr>
          </a:p>
        </p:txBody>
      </p:sp>
      <p:sp>
        <p:nvSpPr>
          <p:cNvPr id="6" name="CuadroTexto 5"/>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3" name="Imagen 2" descr="Mapa&#10;&#10;El contenido generado por IA puede ser incorrecto.">
            <a:extLst>
              <a:ext uri="{FF2B5EF4-FFF2-40B4-BE49-F238E27FC236}">
                <a16:creationId xmlns:a16="http://schemas.microsoft.com/office/drawing/2014/main" id="{4F4E37C4-7541-6CEA-2BD3-E061333F3F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5068" y="388544"/>
            <a:ext cx="5890207" cy="5654860"/>
          </a:xfrm>
          <a:prstGeom prst="rect">
            <a:avLst/>
          </a:prstGeom>
          <a:ln>
            <a:solidFill>
              <a:schemeClr val="accent1"/>
            </a:solidFill>
          </a:ln>
        </p:spPr>
      </p:pic>
      <p:pic>
        <p:nvPicPr>
          <p:cNvPr id="4" name="Imagen 3" descr="Mapa&#10;&#10;El contenido generado por IA puede ser incorrecto.">
            <a:extLst>
              <a:ext uri="{FF2B5EF4-FFF2-40B4-BE49-F238E27FC236}">
                <a16:creationId xmlns:a16="http://schemas.microsoft.com/office/drawing/2014/main" id="{AB7329A3-2E8E-466B-CE93-088B04153A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676" y="388544"/>
            <a:ext cx="5313824" cy="5658199"/>
          </a:xfrm>
          <a:prstGeom prst="rect">
            <a:avLst/>
          </a:prstGeom>
          <a:ln>
            <a:solidFill>
              <a:schemeClr val="accent1"/>
            </a:solidFill>
          </a:ln>
        </p:spPr>
      </p:pic>
    </p:spTree>
    <p:extLst>
      <p:ext uri="{BB962C8B-B14F-4D97-AF65-F5344CB8AC3E}">
        <p14:creationId xmlns:p14="http://schemas.microsoft.com/office/powerpoint/2010/main" val="279524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D450519C-9468-B83C-C555-CCE2C71BBF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051" y="376104"/>
            <a:ext cx="4877568" cy="6105792"/>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5" name="Marcador de contenido 4" descr="Mapa de colores en el cielo&#10;&#10;El contenido generado por IA puede ser incorrecto.">
            <a:extLst>
              <a:ext uri="{FF2B5EF4-FFF2-40B4-BE49-F238E27FC236}">
                <a16:creationId xmlns:a16="http://schemas.microsoft.com/office/drawing/2014/main" id="{FEA9A5F1-AEF5-8218-FCE9-32469F45A1F1}"/>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305301" y="503520"/>
            <a:ext cx="6610648" cy="5850960"/>
          </a:xfrm>
          <a:ln>
            <a:solidFill>
              <a:schemeClr val="accent1"/>
            </a:solidFill>
          </a:ln>
        </p:spPr>
      </p:pic>
    </p:spTree>
    <p:extLst>
      <p:ext uri="{BB962C8B-B14F-4D97-AF65-F5344CB8AC3E}">
        <p14:creationId xmlns:p14="http://schemas.microsoft.com/office/powerpoint/2010/main" val="1342442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p:cNvSpPr txBox="1"/>
          <p:nvPr/>
        </p:nvSpPr>
        <p:spPr>
          <a:xfrm>
            <a:off x="825650" y="6272605"/>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2" name="Picture 2">
            <a:extLst>
              <a:ext uri="{FF2B5EF4-FFF2-40B4-BE49-F238E27FC236}">
                <a16:creationId xmlns:a16="http://schemas.microsoft.com/office/drawing/2014/main" id="{379E728E-058D-854F-3099-12263427E7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5144" y="127416"/>
            <a:ext cx="4673998" cy="5850960"/>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pic>
        <p:nvPicPr>
          <p:cNvPr id="3" name="Marcador de contenido 4" descr="Mapa de colores en el cielo&#10;&#10;El contenido generado por IA puede ser incorrecto.">
            <a:extLst>
              <a:ext uri="{FF2B5EF4-FFF2-40B4-BE49-F238E27FC236}">
                <a16:creationId xmlns:a16="http://schemas.microsoft.com/office/drawing/2014/main" id="{0C705CD9-CB96-2D2E-B28C-DD3FB2FD388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83786" y="127416"/>
            <a:ext cx="6610648" cy="5850960"/>
          </a:xfrm>
          <a:ln>
            <a:solidFill>
              <a:schemeClr val="accent1"/>
            </a:solidFill>
          </a:ln>
        </p:spPr>
      </p:pic>
    </p:spTree>
    <p:extLst>
      <p:ext uri="{BB962C8B-B14F-4D97-AF65-F5344CB8AC3E}">
        <p14:creationId xmlns:p14="http://schemas.microsoft.com/office/powerpoint/2010/main" val="1243303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21 Rectángulo"/>
          <p:cNvSpPr/>
          <p:nvPr/>
        </p:nvSpPr>
        <p:spPr>
          <a:xfrm>
            <a:off x="3977641" y="3239266"/>
            <a:ext cx="1363811" cy="297517"/>
          </a:xfrm>
          <a:prstGeom prst="rect">
            <a:avLst/>
          </a:prstGeom>
        </p:spPr>
        <p:txBody>
          <a:bodyPr wrap="square">
            <a:spAutoFit/>
          </a:bodyPr>
          <a:lstStyle/>
          <a:p>
            <a:pPr algn="ctr">
              <a:lnSpc>
                <a:spcPct val="80000"/>
              </a:lnSpc>
            </a:pPr>
            <a:r>
              <a:rPr lang="es-CO" sz="1600" b="1" spc="300" dirty="0">
                <a:solidFill>
                  <a:schemeClr val="tx1">
                    <a:lumMod val="50000"/>
                    <a:lumOff val="50000"/>
                  </a:schemeClr>
                </a:solidFill>
                <a:latin typeface="Ancizar Sans" pitchFamily="34" charset="0"/>
                <a:cs typeface="Ancizar Sans"/>
              </a:rPr>
              <a:t>IMAGEN</a:t>
            </a:r>
            <a:endParaRPr lang="es-ES" sz="1600" b="1" spc="300" dirty="0">
              <a:solidFill>
                <a:schemeClr val="tx1">
                  <a:lumMod val="50000"/>
                  <a:lumOff val="50000"/>
                </a:schemeClr>
              </a:solidFill>
              <a:latin typeface="Ancizar Sans" pitchFamily="34" charset="0"/>
              <a:cs typeface="Ancizar Sans"/>
            </a:endParaRPr>
          </a:p>
        </p:txBody>
      </p:sp>
      <p:sp>
        <p:nvSpPr>
          <p:cNvPr id="3" name="CuadroTexto 2"/>
          <p:cNvSpPr txBox="1"/>
          <p:nvPr/>
        </p:nvSpPr>
        <p:spPr>
          <a:xfrm>
            <a:off x="1783080" y="6294120"/>
            <a:ext cx="3116580" cy="369332"/>
          </a:xfrm>
          <a:prstGeom prst="rect">
            <a:avLst/>
          </a:prstGeom>
          <a:noFill/>
        </p:spPr>
        <p:txBody>
          <a:bodyPr wrap="square" rtlCol="0">
            <a:spAutoFit/>
          </a:bodyPr>
          <a:lstStyle/>
          <a:p>
            <a:r>
              <a:rPr lang="en-US" sz="900" i="1" dirty="0" err="1">
                <a:solidFill>
                  <a:srgbClr val="F2E6CC"/>
                </a:solidFill>
                <a:latin typeface="Ancizar Sans" panose="020B0602040300000003" pitchFamily="34" charset="0"/>
              </a:rPr>
              <a:t>Facultad</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endParaRPr lang="en-US" sz="900" i="1" dirty="0">
              <a:solidFill>
                <a:srgbClr val="F2E6CC"/>
              </a:solidFill>
              <a:latin typeface="Ancizar Sans" panose="020B0602040300000003" pitchFamily="34" charset="0"/>
            </a:endParaRPr>
          </a:p>
          <a:p>
            <a:r>
              <a:rPr lang="en-US" sz="900" i="1" dirty="0" err="1">
                <a:solidFill>
                  <a:srgbClr val="F2E6CC"/>
                </a:solidFill>
                <a:latin typeface="Ancizar Sans" panose="020B0602040300000003" pitchFamily="34" charset="0"/>
              </a:rPr>
              <a:t>Sede</a:t>
            </a:r>
            <a:r>
              <a:rPr lang="en-US" sz="900" i="1" dirty="0">
                <a:solidFill>
                  <a:srgbClr val="F2E6CC"/>
                </a:solidFill>
                <a:latin typeface="Ancizar Sans" panose="020B0602040300000003" pitchFamily="34" charset="0"/>
              </a:rPr>
              <a:t> </a:t>
            </a:r>
            <a:r>
              <a:rPr lang="en-US" sz="900" i="1" dirty="0" err="1">
                <a:solidFill>
                  <a:srgbClr val="F2E6CC"/>
                </a:solidFill>
                <a:latin typeface="Ancizar Sans" panose="020B0602040300000003" pitchFamily="34" charset="0"/>
              </a:rPr>
              <a:t>Anc</a:t>
            </a:r>
            <a:r>
              <a:rPr lang="es-CO" sz="900" i="1" dirty="0" err="1">
                <a:solidFill>
                  <a:srgbClr val="F2E6CC"/>
                </a:solidFill>
                <a:latin typeface="Ancizar Sans" panose="020B0602040300000003" pitchFamily="34" charset="0"/>
              </a:rPr>
              <a:t>ízar</a:t>
            </a:r>
            <a:r>
              <a:rPr lang="es-CO" sz="900" i="1" dirty="0">
                <a:solidFill>
                  <a:srgbClr val="F2E6CC"/>
                </a:solidFill>
                <a:latin typeface="Ancizar Sans" panose="020B0602040300000003" pitchFamily="34" charset="0"/>
              </a:rPr>
              <a:t> Sans Itálica  9 pt</a:t>
            </a:r>
          </a:p>
        </p:txBody>
      </p:sp>
      <p:pic>
        <p:nvPicPr>
          <p:cNvPr id="4" name="Picture 2" descr="A close-up of a graph&#10;&#10;AI-generated content may be incorrect.">
            <a:extLst>
              <a:ext uri="{FF2B5EF4-FFF2-40B4-BE49-F238E27FC236}">
                <a16:creationId xmlns:a16="http://schemas.microsoft.com/office/drawing/2014/main" id="{043FE24B-8BBF-B7C3-61DA-47F8BEE1BBAA}"/>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38200" y="1533009"/>
            <a:ext cx="10515600" cy="3412514"/>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D58CFF01-72B4-C09B-F88C-DF72F075EA2C}"/>
              </a:ext>
            </a:extLst>
          </p:cNvPr>
          <p:cNvSpPr txBox="1">
            <a:spLocks/>
          </p:cNvSpPr>
          <p:nvPr/>
        </p:nvSpPr>
        <p:spPr>
          <a:xfrm>
            <a:off x="838200" y="693620"/>
            <a:ext cx="9512328" cy="430480"/>
          </a:xfrm>
          <a:prstGeom prst="rect">
            <a:avLst/>
          </a:prstGeom>
        </p:spPr>
        <p:txBody>
          <a:bodyPr vert="horz" lIns="91440" tIns="45720" rIns="91440" bIns="45720" rtlCol="0" anchor="b">
            <a:normAutofit fontScale="92500" lnSpcReduction="10000"/>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s-419" sz="2800" dirty="0">
                <a:solidFill>
                  <a:srgbClr val="172B7E"/>
                </a:solidFill>
                <a:latin typeface="Ancizar Serif Extrabold" panose="020A0902070300000003" pitchFamily="18" charset="0"/>
              </a:rPr>
              <a:t>Entendiendo los escenarios de Cambio Climático</a:t>
            </a:r>
          </a:p>
        </p:txBody>
      </p:sp>
    </p:spTree>
    <p:extLst>
      <p:ext uri="{BB962C8B-B14F-4D97-AF65-F5344CB8AC3E}">
        <p14:creationId xmlns:p14="http://schemas.microsoft.com/office/powerpoint/2010/main" val="82566445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Plantilla-presentac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918</TotalTime>
  <Words>1643</Words>
  <Application>Microsoft Office PowerPoint</Application>
  <PresentationFormat>Panorámica</PresentationFormat>
  <Paragraphs>125</Paragraphs>
  <Slides>22</Slides>
  <Notes>12</Notes>
  <HiddenSlides>1</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22</vt:i4>
      </vt:variant>
    </vt:vector>
  </HeadingPairs>
  <TitlesOfParts>
    <vt:vector size="32" baseType="lpstr">
      <vt:lpstr>Ancizar Sans</vt:lpstr>
      <vt:lpstr>Ancizar Sans Light</vt:lpstr>
      <vt:lpstr>Ancizar Serif</vt:lpstr>
      <vt:lpstr>Ancizar Serif Extrabold</vt:lpstr>
      <vt:lpstr>Aptos</vt:lpstr>
      <vt:lpstr>Aptos Display</vt:lpstr>
      <vt:lpstr>Arial</vt:lpstr>
      <vt:lpstr>Calibri</vt:lpstr>
      <vt:lpstr>Tema de Office</vt:lpstr>
      <vt:lpstr>Plantilla-presentacion</vt:lpstr>
      <vt:lpstr>Presentación de PowerPoint</vt:lpstr>
      <vt:lpstr>Presentación de PowerPoint</vt:lpstr>
      <vt:lpstr>Presentación de PowerPoint</vt:lpstr>
      <vt:lpstr>Datos y Variables</vt:lpstr>
      <vt:lpstr>Presentación de PowerPoint</vt:lpstr>
      <vt:lpstr>Presentación de PowerPoint</vt:lpstr>
      <vt:lpstr>Presentación de PowerPoint</vt:lpstr>
      <vt:lpstr>Presentación de PowerPoint</vt:lpstr>
      <vt:lpstr>Presentación de PowerPoint</vt:lpstr>
      <vt:lpstr>Presentación de PowerPoint</vt:lpstr>
      <vt:lpstr>Análisis de Autocorrelación Espacial </vt:lpstr>
      <vt:lpstr>Moran ,Lisa index</vt:lpstr>
      <vt:lpstr>Presentación de PowerPoint</vt:lpstr>
      <vt:lpstr>SAR</vt:lpstr>
      <vt:lpstr>GWR</vt:lpstr>
      <vt:lpstr>Presentación de PowerPoint</vt:lpstr>
      <vt:lpstr>Presentación de PowerPoint</vt:lpstr>
      <vt:lpstr>Presentación de PowerPoint</vt:lpstr>
      <vt:lpstr>Presentación de PowerPoint</vt:lpstr>
      <vt:lpstr>Presentación de PowerPoint</vt:lpstr>
      <vt:lpstr>Conclusiones</vt:lpstr>
      <vt:lpstr>Conclusiones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SAMUEL VOLKMAR VELEZ</dc:creator>
  <cp:lastModifiedBy>SAMUEL VOLKMAR VELEZ</cp:lastModifiedBy>
  <cp:revision>7</cp:revision>
  <dcterms:created xsi:type="dcterms:W3CDTF">2025-06-24T02:58:40Z</dcterms:created>
  <dcterms:modified xsi:type="dcterms:W3CDTF">2025-06-25T16:41:55Z</dcterms:modified>
</cp:coreProperties>
</file>

<file path=docProps/thumbnail.jpeg>
</file>